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70" r:id="rId3"/>
    <p:sldId id="263" r:id="rId4"/>
    <p:sldId id="265" r:id="rId5"/>
    <p:sldId id="266" r:id="rId6"/>
    <p:sldId id="269" r:id="rId7"/>
    <p:sldId id="262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 snapToObjects="1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84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0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9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6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4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7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8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2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8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0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77" r:id="rId4"/>
    <p:sldLayoutId id="2147483678" r:id="rId5"/>
    <p:sldLayoutId id="2147483684" r:id="rId6"/>
    <p:sldLayoutId id="2147483679" r:id="rId7"/>
    <p:sldLayoutId id="2147483680" r:id="rId8"/>
    <p:sldLayoutId id="2147483681" r:id="rId9"/>
    <p:sldLayoutId id="2147483683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一張含有 水, 桌, 坐, 男人 的圖片&#10;&#10;自動產生的描述">
            <a:extLst>
              <a:ext uri="{FF2B5EF4-FFF2-40B4-BE49-F238E27FC236}">
                <a16:creationId xmlns:a16="http://schemas.microsoft.com/office/drawing/2014/main" id="{AC1F4183-0846-44F2-8A0D-51DB4566D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29" r="3342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FA02437-0C26-0949-BD36-BC63AC706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8226633" cy="3204134"/>
          </a:xfrm>
        </p:spPr>
        <p:txBody>
          <a:bodyPr anchor="b">
            <a:normAutofit/>
          </a:bodyPr>
          <a:lstStyle/>
          <a:p>
            <a:r>
              <a:rPr lang="zh-TW" altLang="en-US" sz="4800" dirty="0"/>
              <a:t>基礎法學與社會學士學分學程</a:t>
            </a:r>
            <a:r>
              <a:rPr lang="en-US" altLang="zh-TW" sz="4800" dirty="0"/>
              <a:t>/</a:t>
            </a:r>
            <a:r>
              <a:rPr lang="zh-TW" altLang="en-US" sz="4800" dirty="0"/>
              <a:t>基礎法學學士微學程</a:t>
            </a:r>
            <a:endParaRPr kumimoji="1" lang="zh-TW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AABD36C-D3F5-AD4F-BF82-8D53715BE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altLang="zh-TW" sz="2000" b="1" dirty="0"/>
              <a:t>109 </a:t>
            </a:r>
            <a:r>
              <a:rPr lang="zh-TW" altLang="en-US" sz="2000" dirty="0"/>
              <a:t>學年度第 </a:t>
            </a:r>
            <a:r>
              <a:rPr lang="en-US" altLang="zh-TW" sz="2000" b="1" dirty="0"/>
              <a:t>1 </a:t>
            </a:r>
            <a:r>
              <a:rPr lang="zh-TW" altLang="en-US" sz="2000" dirty="0"/>
              <a:t>學期 </a:t>
            </a:r>
          </a:p>
          <a:p>
            <a:r>
              <a:rPr kumimoji="1" lang="zh-TW" altLang="en-US" sz="2000"/>
              <a:t>課程說明會</a:t>
            </a:r>
            <a:endParaRPr kumimoji="1" lang="zh-TW" alt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96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D1BBDC-F3F3-AC4A-A2BE-B665FBCC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感謝聆聽</a:t>
            </a:r>
            <a:r>
              <a:rPr kumimoji="1" lang="en-US" altLang="zh-TW" dirty="0"/>
              <a:t/>
            </a:r>
            <a:br>
              <a:rPr kumimoji="1" lang="en-US" altLang="zh-TW" dirty="0"/>
            </a:br>
            <a:r>
              <a:rPr kumimoji="1" lang="en-US" altLang="zh-TW" dirty="0"/>
              <a:t/>
            </a:r>
            <a:br>
              <a:rPr kumimoji="1" lang="en-US" altLang="zh-TW" dirty="0"/>
            </a:br>
            <a:r>
              <a:rPr kumimoji="1" lang="zh-TW" altLang="en-US" dirty="0"/>
              <a:t>請協助掃一下填問卷</a:t>
            </a:r>
            <a:r>
              <a:rPr kumimoji="1" lang="en-US" altLang="zh-TW" dirty="0">
                <a:sym typeface="Wingdings" pitchFamily="2" charset="2"/>
              </a:rPr>
              <a:t></a:t>
            </a:r>
            <a:endParaRPr kumimoji="1"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6F5E536-223A-A042-9953-8A39AC299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163" y="2884823"/>
            <a:ext cx="2043793" cy="204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4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238CFB-B29E-AD49-A01F-DB4A90E9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A502AF-F231-A042-BE43-43033A785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設置目的</a:t>
            </a:r>
            <a:endParaRPr kumimoji="1" lang="en-US" altLang="zh-TW" dirty="0"/>
          </a:p>
          <a:p>
            <a:r>
              <a:rPr kumimoji="1" lang="zh-TW" altLang="en-US" dirty="0"/>
              <a:t>修習資格</a:t>
            </a:r>
            <a:endParaRPr kumimoji="1" lang="en-US" altLang="zh-TW" dirty="0"/>
          </a:p>
          <a:p>
            <a:r>
              <a:rPr kumimoji="1" lang="zh-TW" altLang="en-US" dirty="0"/>
              <a:t>課程規劃</a:t>
            </a:r>
            <a:endParaRPr kumimoji="1" lang="en-US" altLang="zh-TW" dirty="0"/>
          </a:p>
          <a:p>
            <a:r>
              <a:rPr kumimoji="1" lang="zh-TW" altLang="en-US" dirty="0"/>
              <a:t>申請條件</a:t>
            </a:r>
            <a:endParaRPr kumimoji="1" lang="en-US" altLang="zh-TW" dirty="0"/>
          </a:p>
          <a:p>
            <a:r>
              <a:rPr kumimoji="1" lang="zh-TW" altLang="en-US" dirty="0"/>
              <a:t>結業證書申請</a:t>
            </a:r>
          </a:p>
        </p:txBody>
      </p:sp>
    </p:spTree>
    <p:extLst>
      <p:ext uri="{BB962C8B-B14F-4D97-AF65-F5344CB8AC3E}">
        <p14:creationId xmlns:p14="http://schemas.microsoft.com/office/powerpoint/2010/main" val="421785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D3DF54-E635-3C45-B755-43BB7B89C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設置目的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7088D6-8022-D647-AF46-D62CF1849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「為鼓勵跨領域學習，提升本校學生對於法學之認識，並強化法律邏輯思辯能力」。</a:t>
            </a:r>
            <a:endParaRPr lang="en-US" altLang="zh-TW" dirty="0"/>
          </a:p>
          <a:p>
            <a:r>
              <a:rPr lang="zh-TW" altLang="en-US" dirty="0"/>
              <a:t>其他修習目的：斜槓？競爭力？新的視野？純粹興趣？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010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CFB57E-ACA9-694E-8273-128D04B7B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修習資格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33708A-AA8D-D644-B979-9BBE8F1A6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本校及臺北聯合大學系統內之他校學士班及進修學士班學生，</a:t>
            </a:r>
            <a:r>
              <a:rPr lang="zh-TW" altLang="en-US" dirty="0">
                <a:solidFill>
                  <a:srgbClr val="FF0000"/>
                </a:solidFill>
              </a:rPr>
              <a:t>皆得</a:t>
            </a:r>
            <a:r>
              <a:rPr lang="zh-TW" altLang="en-US" dirty="0"/>
              <a:t>修讀基礎法學與社會學士學分學程。</a:t>
            </a:r>
            <a:endParaRPr lang="en-US" altLang="zh-TW" dirty="0"/>
          </a:p>
          <a:p>
            <a:r>
              <a:rPr lang="zh-TW" altLang="en-US" dirty="0"/>
              <a:t>本校</a:t>
            </a:r>
            <a:r>
              <a:rPr lang="zh-TW" altLang="en-US" dirty="0">
                <a:solidFill>
                  <a:srgbClr val="FF0000"/>
                </a:solidFill>
              </a:rPr>
              <a:t>除</a:t>
            </a:r>
            <a:r>
              <a:rPr lang="zh-TW" altLang="en-US" dirty="0"/>
              <a:t>法律學系</a:t>
            </a:r>
            <a:r>
              <a:rPr lang="en-US" altLang="zh-TW" dirty="0"/>
              <a:t>(</a:t>
            </a:r>
            <a:r>
              <a:rPr lang="zh-TW" altLang="en-US" dirty="0"/>
              <a:t>含雙主修、輔系</a:t>
            </a:r>
            <a:r>
              <a:rPr lang="en-US" altLang="zh-TW" dirty="0"/>
              <a:t>)</a:t>
            </a:r>
            <a:r>
              <a:rPr lang="zh-TW" altLang="en-US" dirty="0"/>
              <a:t>學生</a:t>
            </a:r>
            <a:r>
              <a:rPr lang="zh-TW" altLang="en-US" dirty="0">
                <a:solidFill>
                  <a:srgbClr val="FF0000"/>
                </a:solidFill>
              </a:rPr>
              <a:t>外</a:t>
            </a:r>
            <a:r>
              <a:rPr lang="zh-TW" altLang="en-US" dirty="0"/>
              <a:t>，皆得修讀基礎法學學士微學程。</a:t>
            </a:r>
            <a:br>
              <a:rPr lang="zh-TW" altLang="en-US" dirty="0"/>
            </a:br>
            <a:endParaRPr lang="zh-TW" altLang="en-US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88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04F40-2F1B-244C-B219-94B112DED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課程規劃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CD7839-365A-8647-9319-EBC0B7F93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請到法律系網頁</a:t>
            </a:r>
            <a:r>
              <a:rPr kumimoji="1" lang="en-US" altLang="zh-TW" dirty="0"/>
              <a:t>〉</a:t>
            </a:r>
            <a:r>
              <a:rPr kumimoji="1" lang="zh-TW" altLang="en-US" dirty="0"/>
              <a:t>課程資訊</a:t>
            </a:r>
            <a:r>
              <a:rPr kumimoji="1" lang="en-US" altLang="zh-TW" dirty="0"/>
              <a:t>〉</a:t>
            </a:r>
            <a:r>
              <a:rPr kumimoji="1" lang="zh-TW" altLang="en-US" dirty="0"/>
              <a:t>學分學程</a:t>
            </a:r>
            <a:r>
              <a:rPr kumimoji="1" lang="en-US" altLang="zh-TW" dirty="0"/>
              <a:t>/</a:t>
            </a:r>
            <a:r>
              <a:rPr kumimoji="1" lang="zh-TW" altLang="en-US" dirty="0"/>
              <a:t>微學程查詢完整課程規劃資訊</a:t>
            </a:r>
            <a:endParaRPr kumimoji="1" lang="en-US" altLang="zh-TW" dirty="0"/>
          </a:p>
          <a:p>
            <a:r>
              <a:rPr kumimoji="1" lang="zh-TW" altLang="en-US" dirty="0"/>
              <a:t>或者動動手：</a:t>
            </a:r>
            <a:endParaRPr kumimoji="1" lang="en-US" altLang="zh-TW" dirty="0"/>
          </a:p>
          <a:p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0CA57B-E808-9643-A361-828B51B66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127" y="3335254"/>
            <a:ext cx="2767198" cy="276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2E18793-91EC-D94E-AB82-C898FA009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799282"/>
              </p:ext>
            </p:extLst>
          </p:nvPr>
        </p:nvGraphicFramePr>
        <p:xfrm>
          <a:off x="866464" y="153688"/>
          <a:ext cx="4691188" cy="6355755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3439794">
                  <a:extLst>
                    <a:ext uri="{9D8B030D-6E8A-4147-A177-3AD203B41FA5}">
                      <a16:colId xmlns:a16="http://schemas.microsoft.com/office/drawing/2014/main" val="2531884304"/>
                    </a:ext>
                  </a:extLst>
                </a:gridCol>
                <a:gridCol w="501967">
                  <a:extLst>
                    <a:ext uri="{9D8B030D-6E8A-4147-A177-3AD203B41FA5}">
                      <a16:colId xmlns:a16="http://schemas.microsoft.com/office/drawing/2014/main" val="3238335411"/>
                    </a:ext>
                  </a:extLst>
                </a:gridCol>
                <a:gridCol w="749427">
                  <a:extLst>
                    <a:ext uri="{9D8B030D-6E8A-4147-A177-3AD203B41FA5}">
                      <a16:colId xmlns:a16="http://schemas.microsoft.com/office/drawing/2014/main" val="1666362857"/>
                    </a:ext>
                  </a:extLst>
                </a:gridCol>
              </a:tblGrid>
              <a:tr h="487580"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 dirty="0">
                          <a:effectLst/>
                        </a:rPr>
                        <a:t>科目名稱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</a:rPr>
                        <a:t>學分</a:t>
                      </a:r>
                    </a:p>
                    <a:p>
                      <a:pPr algn="ctr"/>
                      <a:r>
                        <a:rPr lang="zh-TW" sz="1400" kern="100">
                          <a:effectLst/>
                        </a:rPr>
                        <a:t>合計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</a:rPr>
                        <a:t>開課</a:t>
                      </a:r>
                    </a:p>
                    <a:p>
                      <a:pPr algn="ctr"/>
                      <a:r>
                        <a:rPr lang="zh-TW" sz="1400" kern="100">
                          <a:effectLst/>
                        </a:rPr>
                        <a:t>系所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795907000"/>
                  </a:ext>
                </a:extLst>
              </a:tr>
              <a:tr h="1387099">
                <a:tc>
                  <a:txBody>
                    <a:bodyPr/>
                    <a:lstStyle/>
                    <a:p>
                      <a:r>
                        <a:rPr lang="zh-TW" altLang="en-US" sz="1600" kern="100" dirty="0">
                          <a:effectLst/>
                        </a:rPr>
                        <a:t>法學緒論（一）</a:t>
                      </a:r>
                    </a:p>
                    <a:p>
                      <a:r>
                        <a:rPr lang="en-US" sz="1600" kern="100" dirty="0">
                          <a:effectLst/>
                        </a:rPr>
                        <a:t>Introduction to the Study of Law I</a:t>
                      </a:r>
                      <a:endParaRPr lang="zh-TW" altLang="en-US" sz="1600" kern="100" dirty="0">
                        <a:effectLst/>
                      </a:endParaRPr>
                    </a:p>
                    <a:p>
                      <a:r>
                        <a:rPr lang="zh-TW" altLang="en-US" sz="1600" kern="100" dirty="0">
                          <a:effectLst/>
                        </a:rPr>
                        <a:t>或法學緒論</a:t>
                      </a:r>
                    </a:p>
                    <a:p>
                      <a:r>
                        <a:rPr lang="en-US" sz="1600" kern="100" dirty="0">
                          <a:effectLst/>
                        </a:rPr>
                        <a:t>Introduction to the Study of Law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法律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840478692"/>
                  </a:ext>
                </a:extLst>
              </a:tr>
              <a:tr h="693549">
                <a:tc>
                  <a:txBody>
                    <a:bodyPr/>
                    <a:lstStyle/>
                    <a:p>
                      <a:r>
                        <a:rPr lang="zh-TW" altLang="en-US" sz="1600" kern="100">
                          <a:effectLst/>
                        </a:rPr>
                        <a:t>哲學概論</a:t>
                      </a:r>
                    </a:p>
                    <a:p>
                      <a:r>
                        <a:rPr lang="en-US" sz="1600" kern="100">
                          <a:effectLst/>
                        </a:rPr>
                        <a:t>An Introduction to Philosophy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通識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700869320"/>
                  </a:ext>
                </a:extLst>
              </a:tr>
              <a:tr h="693549">
                <a:tc>
                  <a:txBody>
                    <a:bodyPr/>
                    <a:lstStyle/>
                    <a:p>
                      <a:r>
                        <a:rPr lang="zh-TW" altLang="en-US" sz="1600" kern="100" dirty="0">
                          <a:effectLst/>
                        </a:rPr>
                        <a:t>多元文化與社會正義</a:t>
                      </a:r>
                    </a:p>
                    <a:p>
                      <a:r>
                        <a:rPr lang="en-US" sz="1600" kern="100" dirty="0" err="1">
                          <a:effectLst/>
                        </a:rPr>
                        <a:t>Multiculture</a:t>
                      </a:r>
                      <a:r>
                        <a:rPr lang="en-US" sz="1600" kern="100" dirty="0">
                          <a:effectLst/>
                        </a:rPr>
                        <a:t> and Social Justice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通識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188913108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r>
                        <a:rPr lang="zh-TW" altLang="en-US" sz="1600" kern="100">
                          <a:effectLst/>
                        </a:rPr>
                        <a:t>邏輯與思維</a:t>
                      </a:r>
                    </a:p>
                    <a:p>
                      <a:r>
                        <a:rPr lang="en-US" sz="1600" kern="100">
                          <a:effectLst/>
                        </a:rPr>
                        <a:t>Logic and Thinking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>
                          <a:effectLst/>
                        </a:rPr>
                        <a:t>通識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932292507"/>
                  </a:ext>
                </a:extLst>
              </a:tr>
              <a:tr h="693549">
                <a:tc>
                  <a:txBody>
                    <a:bodyPr/>
                    <a:lstStyle/>
                    <a:p>
                      <a:r>
                        <a:rPr lang="zh-TW" altLang="en-US" sz="1600" kern="100">
                          <a:effectLst/>
                        </a:rPr>
                        <a:t>民法總則</a:t>
                      </a:r>
                    </a:p>
                    <a:p>
                      <a:r>
                        <a:rPr lang="en-US" sz="1600" kern="100">
                          <a:effectLst/>
                        </a:rPr>
                        <a:t>Civil Law : General Principles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4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法律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050440085"/>
                  </a:ext>
                </a:extLst>
              </a:tr>
              <a:tr h="693549">
                <a:tc>
                  <a:txBody>
                    <a:bodyPr/>
                    <a:lstStyle/>
                    <a:p>
                      <a:r>
                        <a:rPr lang="zh-TW" altLang="en-US" sz="1600" kern="100">
                          <a:effectLst/>
                        </a:rPr>
                        <a:t>法學緒論（二）</a:t>
                      </a:r>
                    </a:p>
                    <a:p>
                      <a:r>
                        <a:rPr lang="en-US" sz="1600" kern="100">
                          <a:effectLst/>
                        </a:rPr>
                        <a:t>Introduction to the Study of Law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法律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36417973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1600" kern="100">
                          <a:effectLst/>
                        </a:rPr>
                        <a:t>社會統計</a:t>
                      </a:r>
                    </a:p>
                    <a:p>
                      <a:pPr algn="just"/>
                      <a:r>
                        <a:rPr lang="en-US" sz="1600" kern="100">
                          <a:effectLst/>
                        </a:rPr>
                        <a:t>Social Statistics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6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社學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522719136"/>
                  </a:ext>
                </a:extLst>
              </a:tr>
              <a:tr h="693549">
                <a:tc>
                  <a:txBody>
                    <a:bodyPr/>
                    <a:lstStyle/>
                    <a:p>
                      <a:r>
                        <a:rPr lang="zh-TW" altLang="en-US" sz="1600" kern="100">
                          <a:effectLst/>
                        </a:rPr>
                        <a:t>法學方法論</a:t>
                      </a:r>
                    </a:p>
                    <a:p>
                      <a:r>
                        <a:rPr lang="en-US" sz="1600" kern="100">
                          <a:effectLst/>
                        </a:rPr>
                        <a:t>Introduction to Legal Methodology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4</a:t>
                      </a:r>
                      <a:endParaRPr lang="zh-TW" altLang="en-US" sz="160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effectLst/>
                        </a:rPr>
                        <a:t>法律</a:t>
                      </a:r>
                      <a:endParaRPr lang="zh-TW" altLang="en-US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6899624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2AA478F-E429-7B4B-B0AC-E57D6B256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49889"/>
              </p:ext>
            </p:extLst>
          </p:nvPr>
        </p:nvGraphicFramePr>
        <p:xfrm>
          <a:off x="6096000" y="153688"/>
          <a:ext cx="4691188" cy="6355756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3439794">
                  <a:extLst>
                    <a:ext uri="{9D8B030D-6E8A-4147-A177-3AD203B41FA5}">
                      <a16:colId xmlns:a16="http://schemas.microsoft.com/office/drawing/2014/main" val="1887904473"/>
                    </a:ext>
                  </a:extLst>
                </a:gridCol>
                <a:gridCol w="501967">
                  <a:extLst>
                    <a:ext uri="{9D8B030D-6E8A-4147-A177-3AD203B41FA5}">
                      <a16:colId xmlns:a16="http://schemas.microsoft.com/office/drawing/2014/main" val="380507706"/>
                    </a:ext>
                  </a:extLst>
                </a:gridCol>
                <a:gridCol w="749427">
                  <a:extLst>
                    <a:ext uri="{9D8B030D-6E8A-4147-A177-3AD203B41FA5}">
                      <a16:colId xmlns:a16="http://schemas.microsoft.com/office/drawing/2014/main" val="2419560184"/>
                    </a:ext>
                  </a:extLst>
                </a:gridCol>
              </a:tblGrid>
              <a:tr h="577796"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 dirty="0">
                          <a:effectLst/>
                        </a:rPr>
                        <a:t>科目名稱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 dirty="0">
                          <a:effectLst/>
                        </a:rPr>
                        <a:t>學分</a:t>
                      </a:r>
                    </a:p>
                    <a:p>
                      <a:pPr algn="ctr"/>
                      <a:r>
                        <a:rPr lang="zh-TW" sz="1400" kern="100" dirty="0">
                          <a:effectLst/>
                        </a:rPr>
                        <a:t>合計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 dirty="0">
                          <a:effectLst/>
                        </a:rPr>
                        <a:t>開課</a:t>
                      </a:r>
                    </a:p>
                    <a:p>
                      <a:pPr algn="ctr"/>
                      <a:r>
                        <a:rPr lang="zh-TW" sz="1400" kern="100" dirty="0">
                          <a:effectLst/>
                        </a:rPr>
                        <a:t>系所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467425145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</a:rPr>
                        <a:t>法理學</a:t>
                      </a:r>
                    </a:p>
                    <a:p>
                      <a:r>
                        <a:rPr lang="en-US" sz="1600" kern="0" dirty="0">
                          <a:effectLst/>
                        </a:rPr>
                        <a:t>Jurisprudence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0">
                          <a:effectLst/>
                        </a:rPr>
                        <a:t>4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0">
                          <a:effectLst/>
                        </a:rPr>
                        <a:t>法律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617639390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</a:rPr>
                        <a:t>法制史（一）</a:t>
                      </a:r>
                    </a:p>
                    <a:p>
                      <a:r>
                        <a:rPr lang="en-US" sz="1600" kern="0" dirty="0">
                          <a:effectLst/>
                        </a:rPr>
                        <a:t>Legal History I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371600" algn="l"/>
                        </a:tabLst>
                      </a:pPr>
                      <a:r>
                        <a:rPr lang="zh-TW" sz="1600" kern="0">
                          <a:effectLst/>
                        </a:rPr>
                        <a:t>法律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39947661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</a:rPr>
                        <a:t>法制史（二）</a:t>
                      </a:r>
                    </a:p>
                    <a:p>
                      <a:r>
                        <a:rPr lang="en-US" sz="1600" kern="0" dirty="0">
                          <a:effectLst/>
                        </a:rPr>
                        <a:t>Legal History II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371600" algn="l"/>
                        </a:tabLst>
                      </a:pPr>
                      <a:r>
                        <a:rPr lang="zh-TW" sz="1600" kern="0">
                          <a:effectLst/>
                        </a:rPr>
                        <a:t>法律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79174426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</a:rPr>
                        <a:t>法律社會學</a:t>
                      </a:r>
                    </a:p>
                    <a:p>
                      <a:r>
                        <a:rPr lang="en-US" sz="1600" kern="100" dirty="0">
                          <a:effectLst/>
                        </a:rPr>
                        <a:t>Sociology of Law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>
                          <a:effectLst/>
                        </a:rPr>
                        <a:t>法律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177141837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</a:rPr>
                        <a:t>性別與法律</a:t>
                      </a:r>
                    </a:p>
                    <a:p>
                      <a:r>
                        <a:rPr lang="en-US" sz="1600" kern="100" dirty="0">
                          <a:effectLst/>
                        </a:rPr>
                        <a:t>Gender and Law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>
                          <a:effectLst/>
                        </a:rPr>
                        <a:t>法律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74529044"/>
                  </a:ext>
                </a:extLst>
              </a:tr>
              <a:tr h="1155592">
                <a:tc>
                  <a:txBody>
                    <a:bodyPr/>
                    <a:lstStyle/>
                    <a:p>
                      <a:r>
                        <a:rPr lang="zh-TW" sz="1600" kern="0">
                          <a:effectLst/>
                        </a:rPr>
                        <a:t>中國傳統法律、文化與社會</a:t>
                      </a:r>
                      <a:r>
                        <a:rPr lang="en-US" sz="1600" kern="0">
                          <a:effectLst/>
                        </a:rPr>
                        <a:t>-</a:t>
                      </a:r>
                      <a:r>
                        <a:rPr lang="zh-TW" sz="1600" kern="0">
                          <a:effectLst/>
                        </a:rPr>
                        <a:t>總論篇</a:t>
                      </a:r>
                      <a:endParaRPr lang="zh-TW" sz="1600" kern="100">
                        <a:effectLst/>
                      </a:endParaRPr>
                    </a:p>
                    <a:p>
                      <a:r>
                        <a:rPr lang="en-US" sz="1600" kern="0">
                          <a:effectLst/>
                        </a:rPr>
                        <a:t>Law,Culture and Society in Traditional China (General Principles)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effectLst/>
                        </a:rPr>
                        <a:t>歷史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032601505"/>
                  </a:ext>
                </a:extLst>
              </a:tr>
              <a:tr h="1155592">
                <a:tc>
                  <a:txBody>
                    <a:bodyPr/>
                    <a:lstStyle/>
                    <a:p>
                      <a:r>
                        <a:rPr lang="zh-TW" sz="1600" kern="0">
                          <a:effectLst/>
                        </a:rPr>
                        <a:t>中國傳統法律、文化與社會</a:t>
                      </a:r>
                      <a:r>
                        <a:rPr lang="en-US" sz="1600" kern="0">
                          <a:effectLst/>
                        </a:rPr>
                        <a:t>-</a:t>
                      </a:r>
                      <a:r>
                        <a:rPr lang="zh-TW" sz="1600" kern="0">
                          <a:effectLst/>
                        </a:rPr>
                        <a:t>專論篇</a:t>
                      </a:r>
                      <a:endParaRPr lang="zh-TW" sz="1600" kern="100">
                        <a:effectLst/>
                      </a:endParaRPr>
                    </a:p>
                    <a:p>
                      <a:r>
                        <a:rPr lang="en-US" sz="1600" kern="0">
                          <a:effectLst/>
                        </a:rPr>
                        <a:t>Law,Culture and Society in Traditional China (Special Topics)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effectLst/>
                        </a:rPr>
                        <a:t>歷史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208702922"/>
                  </a:ext>
                </a:extLst>
              </a:tr>
              <a:tr h="577796">
                <a:tc>
                  <a:txBody>
                    <a:bodyPr/>
                    <a:lstStyle/>
                    <a:p>
                      <a:pPr marL="8890"/>
                      <a:r>
                        <a:rPr lang="zh-TW" sz="1600" kern="0">
                          <a:effectLst/>
                        </a:rPr>
                        <a:t>法律經濟分析</a:t>
                      </a:r>
                      <a:endParaRPr lang="zh-TW" sz="1600" kern="100">
                        <a:effectLst/>
                      </a:endParaRPr>
                    </a:p>
                    <a:p>
                      <a:pPr marL="8890"/>
                      <a:r>
                        <a:rPr lang="en-US" sz="1600" kern="0">
                          <a:effectLst/>
                        </a:rPr>
                        <a:t>Economic Analysis of Law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0">
                          <a:effectLst/>
                        </a:rPr>
                        <a:t>2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0" dirty="0">
                          <a:effectLst/>
                        </a:rPr>
                        <a:t>法律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190058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85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DAF0C888-FC1B-1C4F-8A8F-9CA01E5F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zh-TW" altLang="en-US" sz="6000" dirty="0"/>
              <a:t>申請條件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A0A263B7-723B-8045-A41B-9CA9FF1A5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zh-TW" altLang="en-US" dirty="0"/>
              <a:t>欲取得「學分學程結業證明書」之學生，需修畢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16 </a:t>
            </a:r>
            <a:r>
              <a:rPr lang="zh-TW" altLang="en-US" dirty="0"/>
              <a:t>學分</a:t>
            </a:r>
            <a:r>
              <a:rPr lang="en-US" altLang="zh-TW" dirty="0"/>
              <a:t>(</a:t>
            </a:r>
            <a:r>
              <a:rPr lang="zh-TW" altLang="en-US" dirty="0"/>
              <a:t>含</a:t>
            </a:r>
            <a:r>
              <a:rPr lang="en-US" altLang="zh-TW" dirty="0"/>
              <a:t>)</a:t>
            </a:r>
            <a:r>
              <a:rPr lang="zh-TW" altLang="en-US" dirty="0"/>
              <a:t>以上。</a:t>
            </a:r>
            <a:endParaRPr lang="en-US" altLang="zh-TW" dirty="0"/>
          </a:p>
          <a:p>
            <a:r>
              <a:rPr lang="zh-TW" altLang="en-US" dirty="0"/>
              <a:t>欲取得「微學程結業證明書」之學生，需修畢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8 </a:t>
            </a:r>
            <a:r>
              <a:rPr lang="zh-TW" altLang="en-US" dirty="0"/>
              <a:t>學分</a:t>
            </a:r>
            <a:r>
              <a:rPr lang="en-US" altLang="zh-TW" dirty="0"/>
              <a:t>(</a:t>
            </a:r>
            <a:r>
              <a:rPr lang="zh-TW" altLang="en-US" dirty="0"/>
              <a:t>含</a:t>
            </a:r>
            <a:r>
              <a:rPr lang="en-US" altLang="zh-TW" dirty="0"/>
              <a:t>)</a:t>
            </a:r>
            <a:r>
              <a:rPr lang="zh-TW" altLang="en-US" dirty="0"/>
              <a:t>以上。 </a:t>
            </a:r>
          </a:p>
          <a:p>
            <a:r>
              <a:rPr lang="en-US" altLang="zh-TW" dirty="0"/>
              <a:t> </a:t>
            </a:r>
            <a:r>
              <a:rPr lang="zh-TW" altLang="en-US" dirty="0"/>
              <a:t>其中至少須有 </a:t>
            </a:r>
            <a:r>
              <a:rPr lang="en-US" altLang="zh-TW" dirty="0">
                <a:solidFill>
                  <a:srgbClr val="FF0000"/>
                </a:solidFill>
              </a:rPr>
              <a:t>6 </a:t>
            </a:r>
            <a:r>
              <a:rPr lang="zh-TW" altLang="en-US" dirty="0"/>
              <a:t>學分不屬於其主系、雙主修學系及輔系之必修科目，且</a:t>
            </a:r>
            <a:r>
              <a:rPr lang="zh-TW" altLang="en-US" dirty="0">
                <a:solidFill>
                  <a:srgbClr val="FF0000"/>
                </a:solidFill>
              </a:rPr>
              <a:t>至少 </a:t>
            </a:r>
            <a:r>
              <a:rPr lang="en-US" altLang="zh-TW" dirty="0">
                <a:solidFill>
                  <a:srgbClr val="FF0000"/>
                </a:solidFill>
              </a:rPr>
              <a:t>2 </a:t>
            </a:r>
            <a:r>
              <a:rPr lang="zh-TW" altLang="en-US" dirty="0">
                <a:solidFill>
                  <a:srgbClr val="FF0000"/>
                </a:solidFill>
              </a:rPr>
              <a:t>門</a:t>
            </a:r>
            <a:r>
              <a:rPr lang="zh-TW" altLang="en-US" dirty="0">
                <a:highlight>
                  <a:srgbClr val="FFFF00"/>
                </a:highlight>
              </a:rPr>
              <a:t>非學生主系</a:t>
            </a:r>
            <a:r>
              <a:rPr lang="zh-TW" altLang="en-US" dirty="0"/>
              <a:t>的專業科目。 </a:t>
            </a:r>
          </a:p>
        </p:txBody>
      </p:sp>
    </p:spTree>
    <p:extLst>
      <p:ext uri="{BB962C8B-B14F-4D97-AF65-F5344CB8AC3E}">
        <p14:creationId xmlns:p14="http://schemas.microsoft.com/office/powerpoint/2010/main" val="94683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105788-BB03-5848-91BB-9CA2C947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結業證書申請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7FCAFB-15CC-5B44-8B27-FE4515F1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/>
              <a:t>程序：</a:t>
            </a: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/>
              <a:t>修滿各該規定之科目學分且成績及格者，得於畢業前檢附「</a:t>
            </a:r>
            <a:r>
              <a:rPr lang="zh-TW" altLang="en-US" sz="3600" dirty="0">
                <a:solidFill>
                  <a:srgbClr val="FF0000"/>
                </a:solidFill>
              </a:rPr>
              <a:t>本學程證明申請書</a:t>
            </a:r>
            <a:r>
              <a:rPr lang="zh-TW" altLang="en-US" sz="3600" dirty="0"/>
              <a:t>」及「</a:t>
            </a:r>
            <a:r>
              <a:rPr lang="zh-TW" altLang="en-US" sz="3600" dirty="0">
                <a:solidFill>
                  <a:srgbClr val="FF0000"/>
                </a:solidFill>
              </a:rPr>
              <a:t>歷年成績單正本</a:t>
            </a:r>
            <a:r>
              <a:rPr lang="zh-TW" altLang="en-US" sz="3600" dirty="0"/>
              <a:t>」向法律學系辦公室</a:t>
            </a:r>
            <a:r>
              <a:rPr lang="en-US" altLang="zh-TW" sz="3600" dirty="0"/>
              <a:t>(</a:t>
            </a:r>
            <a:r>
              <a:rPr lang="zh-TW" altLang="en-US" sz="3600" dirty="0"/>
              <a:t>法</a:t>
            </a:r>
            <a:r>
              <a:rPr lang="en-US" altLang="zh-TW" sz="3600" dirty="0"/>
              <a:t>6</a:t>
            </a:r>
            <a:r>
              <a:rPr lang="fr-CA" altLang="zh-TW" sz="3600" dirty="0"/>
              <a:t>F10</a:t>
            </a:r>
            <a:r>
              <a:rPr lang="zh-TW" altLang="en-US" sz="3600" dirty="0"/>
              <a:t>室</a:t>
            </a:r>
            <a:r>
              <a:rPr lang="en-US" altLang="zh-TW" sz="3600" dirty="0"/>
              <a:t>)</a:t>
            </a:r>
            <a:r>
              <a:rPr lang="zh-TW" altLang="en-US" sz="3600" dirty="0"/>
              <a:t>提出。</a:t>
            </a:r>
            <a:endParaRPr lang="en-US" altLang="zh-TW" sz="3600" dirty="0"/>
          </a:p>
          <a:p>
            <a:r>
              <a:rPr kumimoji="1" lang="zh-TW" altLang="en-US" sz="3600" dirty="0"/>
              <a:t>時程</a:t>
            </a:r>
            <a:r>
              <a:rPr kumimoji="1" lang="zh-TW" altLang="en-US" sz="3600" dirty="0" smtClean="0"/>
              <a:t>：每一學期第</a:t>
            </a:r>
            <a:r>
              <a:rPr kumimoji="1" lang="en-US" altLang="zh-TW" sz="3600" dirty="0" smtClean="0"/>
              <a:t>4-7</a:t>
            </a:r>
            <a:r>
              <a:rPr kumimoji="1" lang="zh-TW" altLang="en-US" sz="3600" dirty="0" smtClean="0"/>
              <a:t>週</a:t>
            </a:r>
            <a:endParaRPr kumimoji="1" lang="en-US" altLang="zh-TW" sz="3600" dirty="0"/>
          </a:p>
          <a:p>
            <a:pPr marL="0" indent="0">
              <a:buNone/>
            </a:pPr>
            <a:r>
              <a:rPr kumimoji="1" lang="zh-TW" altLang="en-US" sz="3600" dirty="0" smtClean="0"/>
              <a:t>（</a:t>
            </a:r>
            <a:r>
              <a:rPr kumimoji="1" lang="zh-TW" altLang="en-US" sz="3600" dirty="0"/>
              <a:t>詳情</a:t>
            </a:r>
            <a:r>
              <a:rPr kumimoji="1" lang="zh-TW" altLang="en-US" sz="3600" dirty="0" smtClean="0"/>
              <a:t>以</a:t>
            </a:r>
            <a:r>
              <a:rPr kumimoji="1" lang="zh-TW" altLang="en-US" sz="3600" b="1" dirty="0" smtClean="0"/>
              <a:t>法律系網頁</a:t>
            </a:r>
            <a:r>
              <a:rPr kumimoji="1" lang="en-US" altLang="zh-TW" sz="3600" b="1" dirty="0" smtClean="0"/>
              <a:t>-</a:t>
            </a:r>
            <a:r>
              <a:rPr kumimoji="1" lang="zh-TW" altLang="en-US" sz="3600" b="1" dirty="0" smtClean="0"/>
              <a:t>學分學程最新消息</a:t>
            </a:r>
            <a:r>
              <a:rPr kumimoji="1" lang="zh-TW" altLang="en-US" sz="3600" dirty="0" smtClean="0"/>
              <a:t>公布</a:t>
            </a:r>
            <a:r>
              <a:rPr kumimoji="1" lang="zh-TW" altLang="en-US" sz="3600" dirty="0"/>
              <a:t>資訊為準）</a:t>
            </a:r>
            <a:endParaRPr kumimoji="1"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248640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E719161E-202C-6C45-8C5B-E9FC9884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TW" sz="7200" dirty="0"/>
              <a:t>Any Question?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0456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92441"/>
      </a:dk2>
      <a:lt2>
        <a:srgbClr val="E8E6E2"/>
      </a:lt2>
      <a:accent1>
        <a:srgbClr val="8C9ED1"/>
      </a:accent1>
      <a:accent2>
        <a:srgbClr val="7F72C7"/>
      </a:accent2>
      <a:accent3>
        <a:srgbClr val="B38CD1"/>
      </a:accent3>
      <a:accent4>
        <a:srgbClr val="C672C7"/>
      </a:accent4>
      <a:accent5>
        <a:srgbClr val="D18CB5"/>
      </a:accent5>
      <a:accent6>
        <a:srgbClr val="C77281"/>
      </a:accent6>
      <a:hlink>
        <a:srgbClr val="908157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528</Words>
  <Application>Microsoft Office PowerPoint</Application>
  <PresentationFormat>寬螢幕</PresentationFormat>
  <Paragraphs>105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Avenir Next LT Pro</vt:lpstr>
      <vt:lpstr>新細明體</vt:lpstr>
      <vt:lpstr>Arial</vt:lpstr>
      <vt:lpstr>Calibri</vt:lpstr>
      <vt:lpstr>Times New Roman</vt:lpstr>
      <vt:lpstr>Wingdings</vt:lpstr>
      <vt:lpstr>AccentBoxVTI</vt:lpstr>
      <vt:lpstr>基礎法學與社會學士學分學程/基礎法學學士微學程</vt:lpstr>
      <vt:lpstr>流程</vt:lpstr>
      <vt:lpstr>設置目的</vt:lpstr>
      <vt:lpstr>修習資格</vt:lpstr>
      <vt:lpstr>課程規劃</vt:lpstr>
      <vt:lpstr>PowerPoint 簡報</vt:lpstr>
      <vt:lpstr>申請條件</vt:lpstr>
      <vt:lpstr>結業證書申請</vt:lpstr>
      <vt:lpstr>Any Question?</vt:lpstr>
      <vt:lpstr>感謝聆聽  請協助掃一下填問卷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基礎法學與社會學士學分學程/微學程</dc:title>
  <dc:creator>孝銓 陸</dc:creator>
  <cp:lastModifiedBy>user</cp:lastModifiedBy>
  <cp:revision>7</cp:revision>
  <cp:lastPrinted>2020-10-19T12:35:36Z</cp:lastPrinted>
  <dcterms:created xsi:type="dcterms:W3CDTF">2020-10-19T11:48:49Z</dcterms:created>
  <dcterms:modified xsi:type="dcterms:W3CDTF">2020-10-22T06:14:55Z</dcterms:modified>
</cp:coreProperties>
</file>