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Lst>
  <p:handoutMasterIdLst>
    <p:handoutMasterId r:id="rId18"/>
  </p:handoutMasterIdLst>
  <p:sldIdLst>
    <p:sldId id="256" r:id="rId2"/>
    <p:sldId id="263" r:id="rId3"/>
    <p:sldId id="269" r:id="rId4"/>
    <p:sldId id="271" r:id="rId5"/>
    <p:sldId id="289" r:id="rId6"/>
    <p:sldId id="292" r:id="rId7"/>
    <p:sldId id="257" r:id="rId8"/>
    <p:sldId id="267" r:id="rId9"/>
    <p:sldId id="259" r:id="rId10"/>
    <p:sldId id="272" r:id="rId11"/>
    <p:sldId id="268" r:id="rId12"/>
    <p:sldId id="293" r:id="rId13"/>
    <p:sldId id="294" r:id="rId14"/>
    <p:sldId id="295" r:id="rId15"/>
    <p:sldId id="296" r:id="rId16"/>
    <p:sldId id="297" r:id="rId17"/>
  </p:sldIdLst>
  <p:sldSz cx="9144000" cy="6858000" type="screen4x3"/>
  <p:notesSz cx="6797675" cy="9926638"/>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F242CBA-F875-4DD4-814C-72DE58599D90}" type="datetimeFigureOut">
              <a:rPr lang="zh-TW" altLang="en-US" smtClean="0"/>
              <a:pPr/>
              <a:t>2020/10/22</a:t>
            </a:fld>
            <a:endParaRPr lang="zh-TW" altLang="en-US"/>
          </a:p>
        </p:txBody>
      </p:sp>
      <p:sp>
        <p:nvSpPr>
          <p:cNvPr id="4" name="頁尾版面配置區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853B8C8-C9E8-4937-9EF3-7E20C41C5E73}" type="slidenum">
              <a:rPr lang="zh-TW" altLang="en-US" smtClean="0"/>
              <a:pPr/>
              <a:t>‹#›</a:t>
            </a:fld>
            <a:endParaRPr lang="zh-TW" altLang="en-US"/>
          </a:p>
        </p:txBody>
      </p:sp>
    </p:spTree>
    <p:extLst>
      <p:ext uri="{BB962C8B-B14F-4D97-AF65-F5344CB8AC3E}">
        <p14:creationId xmlns:p14="http://schemas.microsoft.com/office/powerpoint/2010/main" val="38854432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zh-TW" altLang="en-US"/>
              <a:t>按一下以編輯母片標題樣式</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8" name="Slide Number Placeholder 7"/>
          <p:cNvSpPr>
            <a:spLocks noGrp="1"/>
          </p:cNvSpPr>
          <p:nvPr>
            <p:ph type="sldNum" sz="quarter" idx="11"/>
          </p:nvPr>
        </p:nvSpPr>
        <p:spPr/>
        <p:txBody>
          <a:bodyPr/>
          <a:lstStyle/>
          <a:p>
            <a:fld id="{1D72EBF8-7CF5-44B7-B2BF-E22DE4D0703D}" type="slidenum">
              <a:rPr lang="en-US" smtClean="0"/>
              <a:pPr/>
              <a:t>‹#›</a:t>
            </a:fld>
            <a:endParaRPr lang="en-US"/>
          </a:p>
        </p:txBody>
      </p:sp>
      <p:sp>
        <p:nvSpPr>
          <p:cNvPr id="9" name="Footer Placeholder 8"/>
          <p:cNvSpPr>
            <a:spLocks noGrp="1"/>
          </p:cNvSpPr>
          <p:nvPr>
            <p:ph type="ftr" sz="quarter" idx="12"/>
          </p:nvPr>
        </p:nvSpPr>
        <p:spPr/>
        <p:txBody>
          <a:bodyPr/>
          <a:lstStyle/>
          <a:p>
            <a:endParaRPr kumimoji="1"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zh-TW" altLang="en-US"/>
              <a:t>按一下以編輯母片標題樣式</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
        <p:nvSpPr>
          <p:cNvPr id="9" name="Title 8"/>
          <p:cNvSpPr>
            <a:spLocks noGrp="1"/>
          </p:cNvSpPr>
          <p:nvPr>
            <p:ph type="title"/>
          </p:nvPr>
        </p:nvSpPr>
        <p:spPr>
          <a:xfrm>
            <a:off x="914400" y="1544715"/>
            <a:ext cx="7315200" cy="1154097"/>
          </a:xfrm>
        </p:spPr>
        <p:txBody>
          <a:bodyPr/>
          <a:lstStyle/>
          <a:p>
            <a:r>
              <a:rPr lang="zh-TW" altLang="en-US"/>
              <a:t>按一下以編輯母片標題樣式</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
        <p:nvSpPr>
          <p:cNvPr id="10" name="Title 9"/>
          <p:cNvSpPr>
            <a:spLocks noGrp="1"/>
          </p:cNvSpPr>
          <p:nvPr>
            <p:ph type="title"/>
          </p:nvPr>
        </p:nvSpPr>
        <p:spPr>
          <a:xfrm>
            <a:off x="914400" y="1544715"/>
            <a:ext cx="7315200" cy="1154097"/>
          </a:xfrm>
        </p:spPr>
        <p:txBody>
          <a:bodyPr/>
          <a:lstStyle/>
          <a:p>
            <a:r>
              <a:rPr lang="zh-TW" altLang="en-US"/>
              <a:t>按一下以編輯母片標題樣式</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zh-TW" altLang="en-US"/>
              <a:t>按一下以編輯母片標題樣式</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343FC2F-33B1-614B-A8C5-72FB9922EFEC}" type="datetimeFigureOut">
              <a:rPr kumimoji="1" lang="zh-TW" altLang="en-US" smtClean="0"/>
              <a:pPr/>
              <a:t>2020/10/22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4574F4B-13F0-B14B-A433-E5D42E595DB7}" type="slidenum">
              <a:rPr kumimoji="1" lang="zh-TW" altLang="en-US" smtClean="0"/>
              <a:pPr/>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343FC2F-33B1-614B-A8C5-72FB9922EFEC}" type="datetimeFigureOut">
              <a:rPr kumimoji="1" lang="zh-TW" altLang="en-US" smtClean="0"/>
              <a:pPr/>
              <a:t>2020/10/22</a:t>
            </a:fld>
            <a:endParaRPr kumimoji="1" lang="zh-TW" alt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4574F4B-13F0-B14B-A433-E5D42E595DB7}" type="slidenum">
              <a:rPr kumimoji="1" lang="zh-TW" altLang="en-US" smtClean="0"/>
              <a:pPr/>
              <a:t>‹#›</a:t>
            </a:fld>
            <a:endParaRPr kumimoji="1" lang="zh-TW" alt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kumimoji="1" lang="zh-TW" altLang="en-US"/>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38231" y="1786782"/>
            <a:ext cx="7701094" cy="2016143"/>
          </a:xfrm>
        </p:spPr>
        <p:txBody>
          <a:bodyPr>
            <a:normAutofit/>
          </a:bodyPr>
          <a:lstStyle/>
          <a:p>
            <a:r>
              <a:rPr kumimoji="1" lang="zh-TW" altLang="en-US" dirty="0"/>
              <a:t>家事法與社會工作</a:t>
            </a:r>
            <a:r>
              <a:rPr kumimoji="1" lang="de-DE" altLang="zh-TW" dirty="0"/>
              <a:t/>
            </a:r>
            <a:br>
              <a:rPr kumimoji="1" lang="de-DE" altLang="zh-TW" dirty="0"/>
            </a:br>
            <a:r>
              <a:rPr kumimoji="1" lang="zh-TW" altLang="zh-TW" dirty="0"/>
              <a:t> </a:t>
            </a:r>
            <a:r>
              <a:rPr kumimoji="1" lang="zh-TW" altLang="en-US" dirty="0"/>
              <a:t>                 學分學程說明會</a:t>
            </a:r>
          </a:p>
        </p:txBody>
      </p:sp>
      <p:sp>
        <p:nvSpPr>
          <p:cNvPr id="3" name="子標題 2"/>
          <p:cNvSpPr>
            <a:spLocks noGrp="1"/>
          </p:cNvSpPr>
          <p:nvPr>
            <p:ph type="subTitle" idx="1"/>
          </p:nvPr>
        </p:nvSpPr>
        <p:spPr>
          <a:xfrm>
            <a:off x="914400" y="5166530"/>
            <a:ext cx="7620000" cy="1144632"/>
          </a:xfrm>
        </p:spPr>
        <p:txBody>
          <a:bodyPr>
            <a:normAutofit/>
          </a:bodyPr>
          <a:lstStyle/>
          <a:p>
            <a:r>
              <a:rPr lang="zh-TW" altLang="en-US" b="1" dirty="0"/>
              <a:t>時間：</a:t>
            </a:r>
            <a:r>
              <a:rPr lang="en-US" altLang="zh-TW" b="1" dirty="0"/>
              <a:t>109</a:t>
            </a:r>
            <a:r>
              <a:rPr lang="zh-TW" altLang="en-US" b="1" dirty="0"/>
              <a:t>年</a:t>
            </a:r>
            <a:r>
              <a:rPr lang="en-US" altLang="zh-TW" b="1" dirty="0"/>
              <a:t>10</a:t>
            </a:r>
            <a:r>
              <a:rPr lang="zh-TW" altLang="en-US" b="1" dirty="0" smtClean="0"/>
              <a:t>月</a:t>
            </a:r>
            <a:r>
              <a:rPr lang="en-US" altLang="zh-TW" b="1" dirty="0" smtClean="0"/>
              <a:t>21</a:t>
            </a:r>
            <a:r>
              <a:rPr lang="zh-TW" altLang="en-US" b="1" dirty="0" smtClean="0"/>
              <a:t>日</a:t>
            </a:r>
            <a:r>
              <a:rPr lang="zh-TW" altLang="en-US" b="1" dirty="0"/>
              <a:t>（星期三）中午</a:t>
            </a:r>
            <a:r>
              <a:rPr lang="en-US" altLang="zh-TW" b="1" dirty="0"/>
              <a:t>12</a:t>
            </a:r>
            <a:r>
              <a:rPr lang="zh-TW" altLang="en-US" b="1" dirty="0"/>
              <a:t>點</a:t>
            </a:r>
            <a:r>
              <a:rPr lang="en-US" altLang="zh-TW" b="1" dirty="0"/>
              <a:t>25</a:t>
            </a:r>
            <a:r>
              <a:rPr lang="zh-TW" altLang="en-US" b="1" dirty="0"/>
              <a:t>分至</a:t>
            </a:r>
            <a:r>
              <a:rPr lang="en-US" altLang="zh-TW" b="1" dirty="0"/>
              <a:t>12</a:t>
            </a:r>
            <a:r>
              <a:rPr lang="zh-TW" altLang="en-US" b="1" dirty="0"/>
              <a:t>點</a:t>
            </a:r>
            <a:r>
              <a:rPr lang="en-US" altLang="zh-TW" b="1" dirty="0"/>
              <a:t>55</a:t>
            </a:r>
            <a:r>
              <a:rPr lang="zh-TW" altLang="en-US" b="1" dirty="0"/>
              <a:t>分</a:t>
            </a:r>
            <a:endParaRPr lang="zh-TW" altLang="en-US" dirty="0"/>
          </a:p>
          <a:p>
            <a:r>
              <a:rPr lang="zh-TW" altLang="en-US" b="1" dirty="0"/>
              <a:t>地點：法學大樓法</a:t>
            </a:r>
            <a:r>
              <a:rPr lang="en-US" altLang="zh-TW" b="1" dirty="0"/>
              <a:t>2F01</a:t>
            </a:r>
            <a:r>
              <a:rPr lang="zh-TW" altLang="en-US" b="1" dirty="0"/>
              <a:t>教室</a:t>
            </a:r>
            <a:endParaRPr lang="zh-TW" altLang="en-US" dirty="0"/>
          </a:p>
        </p:txBody>
      </p:sp>
    </p:spTree>
    <p:extLst>
      <p:ext uri="{BB962C8B-B14F-4D97-AF65-F5344CB8AC3E}">
        <p14:creationId xmlns:p14="http://schemas.microsoft.com/office/powerpoint/2010/main" val="428671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zh-TW" altLang="en-US" dirty="0"/>
              <a:t>社福機構、社政主管機關</a:t>
            </a:r>
            <a:r>
              <a:rPr kumimoji="1" lang="en-US" altLang="zh-TW" dirty="0"/>
              <a:t/>
            </a:r>
            <a:br>
              <a:rPr kumimoji="1" lang="en-US" altLang="zh-TW" dirty="0"/>
            </a:br>
            <a:r>
              <a:rPr kumimoji="1" lang="zh-TW" altLang="en-US" dirty="0"/>
              <a:t>擔任監護人或輔助人</a:t>
            </a:r>
          </a:p>
        </p:txBody>
      </p:sp>
      <p:sp>
        <p:nvSpPr>
          <p:cNvPr id="3" name="內容版面配置區 2"/>
          <p:cNvSpPr>
            <a:spLocks noGrp="1"/>
          </p:cNvSpPr>
          <p:nvPr>
            <p:ph idx="1"/>
          </p:nvPr>
        </p:nvSpPr>
        <p:spPr>
          <a:xfrm>
            <a:off x="914399" y="2769833"/>
            <a:ext cx="7708757" cy="3539527"/>
          </a:xfrm>
        </p:spPr>
        <p:txBody>
          <a:bodyPr/>
          <a:lstStyle/>
          <a:p>
            <a:r>
              <a:rPr kumimoji="1" lang="zh-TW" altLang="en-US" dirty="0"/>
              <a:t>法院可選任社會福利機構擔任未成年子女之監護人（民法</a:t>
            </a:r>
            <a:r>
              <a:rPr kumimoji="1" lang="en-US" altLang="zh-TW" dirty="0"/>
              <a:t>1094</a:t>
            </a:r>
            <a:r>
              <a:rPr kumimoji="1" lang="zh-TW" altLang="en-US" dirty="0"/>
              <a:t>條）</a:t>
            </a:r>
            <a:endParaRPr kumimoji="1" lang="en-US" altLang="zh-TW" dirty="0"/>
          </a:p>
          <a:p>
            <a:r>
              <a:rPr kumimoji="1" lang="zh-TW" altLang="en-US" dirty="0"/>
              <a:t>法院為監護宣告時，依職權可選定社會福利機構為監護人，同時指定會同開具財產清冊之人（民法</a:t>
            </a:r>
            <a:r>
              <a:rPr kumimoji="1" lang="en-US" altLang="zh-TW" dirty="0"/>
              <a:t>1111</a:t>
            </a:r>
            <a:r>
              <a:rPr kumimoji="1" lang="zh-TW" altLang="en-US" dirty="0"/>
              <a:t>條）</a:t>
            </a:r>
            <a:endParaRPr kumimoji="1" lang="en-US" altLang="zh-TW" dirty="0"/>
          </a:p>
          <a:p>
            <a:r>
              <a:rPr kumimoji="1" lang="zh-TW" altLang="en-US" dirty="0"/>
              <a:t>法院為輔助宣告時，依職權可選定社會福利機構為監護人，同時指定會同開具財產清冊之人（民法</a:t>
            </a:r>
            <a:r>
              <a:rPr kumimoji="1" lang="en-US" altLang="zh-TW" dirty="0"/>
              <a:t>1113-1</a:t>
            </a:r>
            <a:r>
              <a:rPr kumimoji="1" lang="zh-TW" altLang="en-US" dirty="0"/>
              <a:t>準用</a:t>
            </a:r>
            <a:r>
              <a:rPr kumimoji="1" lang="en-US" altLang="zh-TW" dirty="0"/>
              <a:t>1111</a:t>
            </a:r>
            <a:r>
              <a:rPr kumimoji="1" lang="zh-TW" altLang="en-US" dirty="0"/>
              <a:t>條）</a:t>
            </a:r>
            <a:endParaRPr kumimoji="1" lang="en-US" altLang="zh-TW" dirty="0"/>
          </a:p>
          <a:p>
            <a:endParaRPr kumimoji="1" lang="en-US" altLang="zh-TW" dirty="0"/>
          </a:p>
          <a:p>
            <a:r>
              <a:rPr kumimoji="1" lang="zh-TW" altLang="en-US" dirty="0"/>
              <a:t>社工人員必須明瞭擔任監護人或輔助人之職務範圍與權利義務</a:t>
            </a:r>
            <a:endParaRPr kumimoji="1" lang="en-US" altLang="zh-TW" dirty="0"/>
          </a:p>
          <a:p>
            <a:endParaRPr kumimoji="1" lang="en-US" altLang="zh-TW" dirty="0"/>
          </a:p>
        </p:txBody>
      </p:sp>
    </p:spTree>
    <p:extLst>
      <p:ext uri="{BB962C8B-B14F-4D97-AF65-F5344CB8AC3E}">
        <p14:creationId xmlns:p14="http://schemas.microsoft.com/office/powerpoint/2010/main" val="105672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涉及之相關法規</a:t>
            </a:r>
          </a:p>
        </p:txBody>
      </p:sp>
      <p:sp>
        <p:nvSpPr>
          <p:cNvPr id="3" name="內容版面配置區 2"/>
          <p:cNvSpPr>
            <a:spLocks noGrp="1"/>
          </p:cNvSpPr>
          <p:nvPr>
            <p:ph idx="1"/>
          </p:nvPr>
        </p:nvSpPr>
        <p:spPr/>
        <p:txBody>
          <a:bodyPr/>
          <a:lstStyle/>
          <a:p>
            <a:r>
              <a:rPr kumimoji="1" lang="zh-TW" altLang="en-US" dirty="0"/>
              <a:t>家事事件法</a:t>
            </a:r>
            <a:endParaRPr kumimoji="1" lang="de-DE" altLang="zh-TW" dirty="0"/>
          </a:p>
          <a:p>
            <a:r>
              <a:rPr kumimoji="1" lang="zh-TW" altLang="en-US" dirty="0"/>
              <a:t>民法親屬編</a:t>
            </a:r>
            <a:endParaRPr kumimoji="1" lang="de-DE" altLang="zh-TW" dirty="0"/>
          </a:p>
          <a:p>
            <a:r>
              <a:rPr kumimoji="1" lang="zh-TW" altLang="en-US" dirty="0"/>
              <a:t>家庭暴力防治法</a:t>
            </a:r>
            <a:endParaRPr kumimoji="1" lang="de-DE" altLang="zh-TW" dirty="0"/>
          </a:p>
          <a:p>
            <a:r>
              <a:rPr kumimoji="1" lang="zh-TW" altLang="en-US" dirty="0"/>
              <a:t>兒童及少年福利權益保障法</a:t>
            </a:r>
            <a:endParaRPr kumimoji="1" lang="en-US" altLang="zh-TW" dirty="0"/>
          </a:p>
          <a:p>
            <a:r>
              <a:rPr kumimoji="1" lang="zh-TW" altLang="en-US" dirty="0"/>
              <a:t>老人福利法</a:t>
            </a:r>
            <a:endParaRPr kumimoji="1" lang="en-US" altLang="zh-TW" dirty="0"/>
          </a:p>
          <a:p>
            <a:r>
              <a:rPr kumimoji="1" lang="zh-TW" altLang="en-US" dirty="0"/>
              <a:t>身心障礙者權益保護法</a:t>
            </a:r>
            <a:endParaRPr kumimoji="1" lang="de-DE" altLang="zh-TW" dirty="0"/>
          </a:p>
          <a:p>
            <a:pPr marL="45720" indent="0">
              <a:buNone/>
            </a:pPr>
            <a:endParaRPr kumimoji="1" lang="zh-TW" altLang="en-US" dirty="0"/>
          </a:p>
        </p:txBody>
      </p:sp>
    </p:spTree>
    <p:extLst>
      <p:ext uri="{BB962C8B-B14F-4D97-AF65-F5344CB8AC3E}">
        <p14:creationId xmlns:p14="http://schemas.microsoft.com/office/powerpoint/2010/main" val="63029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110" y="1376575"/>
            <a:ext cx="7931427" cy="3632750"/>
          </a:xfrm>
        </p:spPr>
        <p:txBody>
          <a:bodyPr>
            <a:normAutofit fontScale="90000"/>
          </a:bodyPr>
          <a:lstStyle/>
          <a:p>
            <a:pPr algn="ctr"/>
            <a:r>
              <a:rPr lang="zh-TW" altLang="en-US" sz="6700" b="1" dirty="0"/>
              <a:t>課程說明</a:t>
            </a:r>
            <a:r>
              <a:rPr lang="en-US" altLang="zh-TW" sz="6700" b="1" dirty="0"/>
              <a:t/>
            </a:r>
            <a:br>
              <a:rPr lang="en-US" altLang="zh-TW" sz="6700" b="1" dirty="0"/>
            </a:br>
            <a:r>
              <a:rPr lang="en-US" altLang="zh-TW" sz="6000" b="1" dirty="0"/>
              <a:t/>
            </a:r>
            <a:br>
              <a:rPr lang="en-US" altLang="zh-TW" sz="6000" b="1" dirty="0"/>
            </a:br>
            <a:r>
              <a:rPr lang="zh-TW" altLang="en-US" sz="5600" b="1" dirty="0"/>
              <a:t>完整科目表請參看學程網頁</a:t>
            </a:r>
          </a:p>
        </p:txBody>
      </p:sp>
      <p:sp>
        <p:nvSpPr>
          <p:cNvPr id="3" name="AutoShape 2" descr="data:image/png;base64,iVBORw0KGgoAAAANSUhEUgAAAKgAAACoCAYAAAB0S6W0AAAMvElEQVR4Xu3d3XIbOQxE4fX7P3S2amO7Sorljz3gjORs5xb8ARoHIGcsKW+/fv369U//VYEXVeCtgL5oZurWfwoU0ILw0goU0JdOT50roGXgpRUooC+dnjpXQMvASytQQF86PXWugJaBl1aggL50eurcMqBvb2+XqnX/B677/WW/d1Z/MNP69+tJD/k39SfdX8nTepqf2hX/x3oF9F2JAvrcBvQI8AJaQH//SfHJJ2QBxWdi2kH/sg66eodYvZsIEFW47ny6k2p/xSH/NH9qVz4Un+xT/46uf/iIlyBpQApAABTQ7z81mep7dX63H/FXB1BAvy955aOApi3zbnwqYHpkp+OV8PS101AeTpe/qb5ajw6F+T29g6rD7QZkt+DyXwmb+qP5Kgj5J6C0v/TZnd/xe9D0zrc7gFRQJVAJSOdLn9ReQFFiKRCq2LMTJH+VcBWU5qfxTf1VASkf2l8FLL20fo/48D2oBC+g2UPbXw9oWsECTIKl+6ljXu2P9psWmDqy9Fjt+Nveg+5OqAKUQEpQAb1V6Go9CugdoQJedhVEOl/jZZc/KtB2UCioBMg+TdDVHUPA7PZH+xXQzYAKSF0xdKSk8wWU/E0B0Xjtl8Y/bRCaL38+4vkxd1AlIAUsTfguwR++Trn7uJsSqHjbQe9e20wFm3Yk7T9NeAHNPo63S6920PdWkwI+LSh18GlBtYNu/lG8V0u4AJleOTRfHSgFUPvt1n9agNvvoBJA9t0Cpeul49N4NF7ApR0+3W93/AUUGUgFT8cLAAGl+e2gvxXadgeV4LKfDYiO7LP3V/ztoF8rdBjQVPB0vDpI7bdf8VCBpfY0X+l4NYzxHTR1KB1fAM8FUPqm+UrHF1C8p1WC/u/2FLh0fAEtoDfM/PVHfFohu8frqfjZHU8POake03i132oH0zpn25cfks52ROtPE3Y2wAVUGTxmL6Dvuk0BLqDHANSsAlpAxchT7cuATi/Z6lBSQfNT+/1+aXy6w+lKsrvjSr+z45P+R+MtoO/KnZ1AASTgNV/2s+MroJtfG7WDZn8ImOrVDhoCPBVcHa9H/PcfcJZ+H/m57IjXEaQjQvZ0fY0/G7DpkSv/Ur1WgZFun2CFX2F5tG4BfaCMADh6ZK0mMAVY/iieAorSU8XLrspOE6CECgj5kwKYxj8dL/9lV3ya3yMeChXQVYS+Hnc5oHqoUDjqYALi6o4ggWWXHlM9px186p/yoXyv7r98B50KKocLaPa13gJ68RFYQAvoV8i1gy4+xZ99pKlAdSTqhNJ82XWlkV3rn/6aKXVgd0BKsBL4avNVENMjXvGm6+/O5/an+AI6+8uJEiygVIBXP0Ok/rSDXvwT4Ls7UAENH4qmFaKOMe3IU0CePb9H/O8MHH5I0pGRCiwgtd7UPgXy6oJVR5WeU7v01vqrehXQB0pKwLNPgHR/AbHbXkDvFJUgU3s7aIaw9NZqKsD4KV4bqqNMjyQJMrUXUGX41i69tdp2QAXY6oZy/LNyws8TqkC07+74Un80XnY9E6gAFb/0U/5T/+MOqgDkoAKUwFr/qACPCkIJVTypPxovu/RTPMqv4j0rP8sPSQpADipACaz10wRqPyVU8aT+aLzs03iUX8V7Vn4K6LvySpASIEA0XwDKrv1VcIr/xwMqAVIBJUi6n9bbDYD2k11Aa/5uu/SR/ag/2zpoCsy0YtP9JFAq8G7/d8ejeFO79JE93e9jfAF9cMSrgxXQ2ffqV4EtoAV0iRV1SNmXNvli0GmA6siaBqQOpg6YCqb90vU0PvVf/mk9zVc+Fc/RfBdQKfugwy5OOzxMQN0vLMC0nuYX0PB/rpOgSkhKjvZL19P41H/5p/U0v4AW0BsGBFQ76J0CukNMKzBdP02gOpbsZ8cn4PThjFSPqd7SI/Xnkf6H76ASTAnX/NSu/aZ2JURHoIAooF9nqIAukltAv3/vqQJdlPmPYQV0UbkC+sMAVV51RKcVNwUkPUJ3j1e8aXzpemk+tL7yr3hW76iHO6gcTAWRwwo4FXT3nVBAy780vnS9NB9aX/lXPMr3x/oF9F0JCTYFWglXQgWEAJQ9XV/jFY/0LqAnf6UkTZDGCwgBKHu6vsYrntMB1Qa7O44ESe2p/+qAOuLT/TRe+6V6pPFp/QIqhWAXAFOBpwUq/wronQJnCy4ghjz+MV0AyJ90/u7xBbSAflsTu4FLG0ABRcuadhh1xHR9jdcdKwVE42WfAqaHnqvtikcF/YiH5ddMckAACMjp+gX09vdJC+jda5oCOvuOztkFpo4+tavBtIOiYFRASlCagOl6OnGu7pDTeC4HVAJOE6r1jwb8sa46ltZPEyY9pvEqnnT9dL2z9Dp8B1XASog6gNaXIJqvBGj9Anqr8Fl6FdAHJJ8l+GoH15VEDUAFqvVVwJov/6Tvp06/VkemEd+NV8fZLYjc1X6SRfFM958CoP21vvTR/MsBnTqcJlT7CaBdAqWJXu2Q8n+qV3qFkj+pnqn/j3RePuIFjCoqdVj77Rb0KIgPhR2+hpvqVUCRUQkkwAro9y/epx1NDUUFqwKSXevHd1ABo4BTh7WfAE8TuCrY6rip/1O91CCUL8Up/2TX+tsBnQIjhyW47EqIBJ0Cp4JR/LJP9Zd+u9dXPAX07pdMCujsT7UqwBTwAlpAb5hqB70rMR2ZVx/J7aA/vINOW7iAfHYFp/5Jj7TAdo9fveN9HqX4EqH00X6nH/FKiBxQgAX0VmHpIaAFTJpP5U/7iY9H85df1KcBabwE1pErQdL5SoAETuefPV76KD9pgWg/6VdA8fujKTBKcFqAu8cLGPn/4wBNE6gOpvXShKlCp/6cvX4ar8ZPAdV8AZzaxx1UQKUOaT0lQMDt7hAFNLsjpzwU0OFTagEtoN+eKtOKVMdVRy+gLw6o7iSypwBovPaTXcBNrwgqKF1h5L/sKsjd8Wm9o/Eefs0kgaYOF9BU4dvxBTTUT8ClHSfc/o/h7aAZ0FPg20FDYgvoXwaoKkgdUhWk+eqwAm66/tR/1Y/815VJ89P40/2m629/zSRg0oSkAapgJPAUuGn82l/6nR2/9EvjVwEV0PBLbNOCEWAFdE2h5ad4VawSqoRovipWFTpdf+q/0iH/046m8YpH85WPdP1xB00dVkKmdgEngTRfCUiBkn7SI90vbShnr698FFB8xUMCKuECrIDeKrBaEMtHvARe3TBN5MPK2vxziwX09isfypMKNj2h2kHbQW8YEGA/DlBVhALabVfHVgKm8Wh/nTjTjn12fNN8pfqMO+g0odOAlVABoYee1L80AdJP/k3taXzT8ak+BTQ84pWgNAEFVIp+bV9+SJLAx7Y/PkuAnH0Ean91dJ0Iqf/qsMeVPjYz1WfcQY+5uW+WCkSCKOEpUIpMwKT+ar8p8Fpf+ik/8q+ADv93YyVQCVCCX61A5I8KUHqpQD/mLx/x2vBsuypUAf80QBSv9BZA0quASuE7uxImwQto9oO4Pw5QARLyxuHqADpSucGwAFLg04Sn4+XPq9vHd9AC+txff3t1wKb+FVC0VBWgOrquGGlHTMdPAXn2/AJaQG8USAvubIC3A5p2DN0JUwF0B512RPmbxp/GNwXoav+1n+IvoHcKCAAJXkD3fjyvgBbQb494FeTRDvix7tH5yy/qj26gwFcD2H1kt4Ne0wFX83t6BxVA6Z1RR6j2E4Baf7WwHiVA8eopPZ0vf6WX5su+W89PXVf/t2N10FSAKUDab7q+ErIbsDSe3f6l6+0uoHbQ8MMiacKmgE3ny1+tr/myt4PeKSTB20FvBZNeAlD2/z2gumJIwPRITo8w+Zfap/tLj7SABbgAVfw//og/GuDDwIdfWxbwzwaggA6/4zNNoCpWCVJHmHawaXzT/RX/s/1bzd+296DThKtDyq6EqONpvgSVf6m9gP5W4McCmgIlQLReWoBab2pPCybdL+2w6fqr4wvoolIFdPaJ/EWZ/xhWQBeVK6AF9AYVHTHiSvN1RE7vrPJvapf/04Lard/ReLd10KMOfMxL74hpAtKEpgmS/7Kn+k3jlz9aP9Unje+Ti11/iz/qQAE9ppwA0luAAhrqLsGmR247aPalPxVAO+jw/3dXBxHwaQJUYLKH9fyPAFL88kfrp/qk8Y2P+KMbrs6bCqAEyA8lSPNlT+OTP9P1dp8wafyPxh9+SJIDU3sqeNoR5Z+A0HzZ0/jkz3S9AqqM3dlTwQvo7I5ZQAvojQJpAbaDhgB1eBW4QoHlO+gVznSPKvDHVW31RX2lqwLPUKAd9Bmqd89lBQroslQd+AwFCugzVO+eywoU0GWpOvAZChTQZ6jePZcVKKDLUnXgMxQooM9QvXsuK/Avl6F/JtWUsA0AAAAASUVORK5CYII="/>
          <p:cNvSpPr>
            <a:spLocks noChangeAspect="1" noChangeArrowheads="1"/>
          </p:cNvSpPr>
          <p:nvPr/>
        </p:nvSpPr>
        <p:spPr bwMode="auto">
          <a:xfrm>
            <a:off x="4409659" y="3674159"/>
            <a:ext cx="2090531" cy="20905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724" y="4964596"/>
            <a:ext cx="1600200" cy="1600200"/>
          </a:xfrm>
          <a:prstGeom prst="rect">
            <a:avLst/>
          </a:prstGeom>
        </p:spPr>
      </p:pic>
    </p:spTree>
    <p:extLst>
      <p:ext uri="{BB962C8B-B14F-4D97-AF65-F5344CB8AC3E}">
        <p14:creationId xmlns:p14="http://schemas.microsoft.com/office/powerpoint/2010/main" val="292825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37441D58-F819-461F-BF1C-7E07573D5DDA}"/>
              </a:ext>
            </a:extLst>
          </p:cNvPr>
          <p:cNvGraphicFramePr>
            <a:graphicFrameLocks noGrp="1"/>
          </p:cNvGraphicFramePr>
          <p:nvPr>
            <p:extLst>
              <p:ext uri="{D42A27DB-BD31-4B8C-83A1-F6EECF244321}">
                <p14:modId xmlns:p14="http://schemas.microsoft.com/office/powerpoint/2010/main" val="481783024"/>
              </p:ext>
            </p:extLst>
          </p:nvPr>
        </p:nvGraphicFramePr>
        <p:xfrm>
          <a:off x="667138" y="557413"/>
          <a:ext cx="7809724" cy="5743175"/>
        </p:xfrm>
        <a:graphic>
          <a:graphicData uri="http://schemas.openxmlformats.org/drawingml/2006/table">
            <a:tbl>
              <a:tblPr firstRow="1" bandRow="1">
                <a:tableStyleId>{5C22544A-7EE6-4342-B048-85BDC9FD1C3A}</a:tableStyleId>
              </a:tblPr>
              <a:tblGrid>
                <a:gridCol w="1220565">
                  <a:extLst>
                    <a:ext uri="{9D8B030D-6E8A-4147-A177-3AD203B41FA5}">
                      <a16:colId xmlns:a16="http://schemas.microsoft.com/office/drawing/2014/main" val="2390858234"/>
                    </a:ext>
                  </a:extLst>
                </a:gridCol>
                <a:gridCol w="1040404">
                  <a:extLst>
                    <a:ext uri="{9D8B030D-6E8A-4147-A177-3AD203B41FA5}">
                      <a16:colId xmlns:a16="http://schemas.microsoft.com/office/drawing/2014/main" val="644992490"/>
                    </a:ext>
                  </a:extLst>
                </a:gridCol>
                <a:gridCol w="5548755">
                  <a:extLst>
                    <a:ext uri="{9D8B030D-6E8A-4147-A177-3AD203B41FA5}">
                      <a16:colId xmlns:a16="http://schemas.microsoft.com/office/drawing/2014/main" val="4135133324"/>
                    </a:ext>
                  </a:extLst>
                </a:gridCol>
              </a:tblGrid>
              <a:tr h="780474">
                <a:tc rowSpan="5">
                  <a:txBody>
                    <a:bodyPr/>
                    <a:lstStyle/>
                    <a:p>
                      <a:pPr algn="ctr"/>
                      <a:r>
                        <a:rPr lang="zh-TW" altLang="en-US" sz="5000" dirty="0"/>
                        <a:t>合</a:t>
                      </a:r>
                      <a:endParaRPr lang="en-US" altLang="zh-TW" sz="5000" dirty="0"/>
                    </a:p>
                    <a:p>
                      <a:pPr algn="ctr"/>
                      <a:r>
                        <a:rPr lang="zh-TW" altLang="en-US" sz="5000" dirty="0"/>
                        <a:t>計</a:t>
                      </a:r>
                      <a:endParaRPr lang="en-US" altLang="zh-TW" sz="5000" dirty="0"/>
                    </a:p>
                    <a:p>
                      <a:pPr algn="ctr"/>
                      <a:r>
                        <a:rPr lang="en-US" altLang="zh-TW" sz="5000" dirty="0"/>
                        <a:t>15</a:t>
                      </a:r>
                    </a:p>
                    <a:p>
                      <a:pPr algn="ctr"/>
                      <a:r>
                        <a:rPr lang="zh-TW" altLang="en-US" sz="5000" dirty="0"/>
                        <a:t>學</a:t>
                      </a:r>
                      <a:endParaRPr lang="en-US" altLang="zh-TW" sz="5000" dirty="0"/>
                    </a:p>
                    <a:p>
                      <a:pPr algn="ctr"/>
                      <a:r>
                        <a:rPr lang="zh-TW" altLang="en-US" sz="5000" dirty="0"/>
                        <a:t>分</a:t>
                      </a:r>
                    </a:p>
                  </a:txBody>
                  <a:tcPr anchor="ctr">
                    <a:solidFill>
                      <a:srgbClr val="7030A0"/>
                    </a:solidFill>
                  </a:tcPr>
                </a:tc>
                <a:tc rowSpan="3">
                  <a:txBody>
                    <a:bodyPr/>
                    <a:lstStyle/>
                    <a:p>
                      <a:pPr algn="ctr"/>
                      <a:r>
                        <a:rPr lang="zh-TW" altLang="en-US" sz="4000" b="1" dirty="0">
                          <a:solidFill>
                            <a:schemeClr val="bg1"/>
                          </a:solidFill>
                        </a:rPr>
                        <a:t>必</a:t>
                      </a:r>
                      <a:endParaRPr lang="en-US" altLang="zh-TW" sz="4000" b="1" dirty="0">
                        <a:solidFill>
                          <a:schemeClr val="bg1"/>
                        </a:solidFill>
                      </a:endParaRPr>
                    </a:p>
                    <a:p>
                      <a:pPr algn="ctr"/>
                      <a:r>
                        <a:rPr lang="zh-TW" altLang="en-US" sz="4000" b="1" dirty="0">
                          <a:solidFill>
                            <a:schemeClr val="bg1"/>
                          </a:solidFill>
                        </a:rPr>
                        <a:t>修</a:t>
                      </a:r>
                    </a:p>
                  </a:txBody>
                  <a:tcPr anchor="ctr">
                    <a:solidFill>
                      <a:srgbClr val="00B0F0"/>
                    </a:solidFill>
                  </a:tcPr>
                </a:tc>
                <a:tc>
                  <a:txBody>
                    <a:bodyPr/>
                    <a:lstStyle/>
                    <a:p>
                      <a:r>
                        <a:rPr lang="zh-TW" altLang="en-US" sz="4000" b="1" dirty="0">
                          <a:solidFill>
                            <a:schemeClr val="bg1"/>
                          </a:solidFill>
                        </a:rPr>
                        <a:t>民法親屬 </a:t>
                      </a:r>
                      <a:r>
                        <a:rPr lang="en-US" altLang="zh-TW" sz="4000" b="1" dirty="0">
                          <a:solidFill>
                            <a:schemeClr val="bg1"/>
                          </a:solidFill>
                        </a:rPr>
                        <a:t>2</a:t>
                      </a:r>
                      <a:endParaRPr lang="zh-TW" altLang="en-US" sz="4000" b="1" dirty="0">
                        <a:solidFill>
                          <a:schemeClr val="bg1"/>
                        </a:solidFill>
                      </a:endParaRPr>
                    </a:p>
                  </a:txBody>
                  <a:tcPr anchor="ctr">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99404864"/>
                  </a:ext>
                </a:extLst>
              </a:tr>
              <a:tr h="780474">
                <a:tc vMerge="1">
                  <a:txBody>
                    <a:bodyPr/>
                    <a:lstStyle/>
                    <a:p>
                      <a:endParaRPr lang="zh-TW" altLang="en-US"/>
                    </a:p>
                  </a:txBody>
                  <a:tcPr/>
                </a:tc>
                <a:tc vMerge="1">
                  <a:txBody>
                    <a:bodyPr/>
                    <a:lstStyle/>
                    <a:p>
                      <a:endParaRPr lang="zh-TW" altLang="en-US"/>
                    </a:p>
                  </a:txBody>
                  <a:tcPr/>
                </a:tc>
                <a:tc>
                  <a:txBody>
                    <a:bodyPr/>
                    <a:lstStyle/>
                    <a:p>
                      <a:r>
                        <a:rPr lang="zh-TW" altLang="en-US" sz="4000" b="1" dirty="0">
                          <a:solidFill>
                            <a:schemeClr val="bg1"/>
                          </a:solidFill>
                        </a:rPr>
                        <a:t>社會個案工作 </a:t>
                      </a:r>
                      <a:r>
                        <a:rPr lang="en-US" altLang="zh-TW" sz="4000" b="1" dirty="0">
                          <a:solidFill>
                            <a:schemeClr val="bg1"/>
                          </a:solidFill>
                        </a:rPr>
                        <a:t>3</a:t>
                      </a:r>
                      <a:endParaRPr lang="zh-TW" altLang="en-US" sz="4000" b="1" dirty="0">
                        <a:solidFill>
                          <a:schemeClr val="bg1"/>
                        </a:solidFill>
                      </a:endParaRPr>
                    </a:p>
                  </a:txBody>
                  <a:tcPr anchor="ctr">
                    <a:lnT w="12700" cap="flat" cmpd="sng" algn="ctr">
                      <a:solidFill>
                        <a:schemeClr val="tx1"/>
                      </a:solidFill>
                      <a:prstDash val="solid"/>
                      <a:round/>
                      <a:headEnd type="none" w="med" len="med"/>
                      <a:tailEnd type="none" w="med" len="med"/>
                    </a:lnT>
                    <a:solidFill>
                      <a:srgbClr val="00B0F0"/>
                    </a:solidFill>
                  </a:tcPr>
                </a:tc>
                <a:extLst>
                  <a:ext uri="{0D108BD9-81ED-4DB2-BD59-A6C34878D82A}">
                    <a16:rowId xmlns:a16="http://schemas.microsoft.com/office/drawing/2014/main" val="3625489176"/>
                  </a:ext>
                </a:extLst>
              </a:tr>
              <a:tr h="1560947">
                <a:tc vMerge="1">
                  <a:txBody>
                    <a:bodyPr/>
                    <a:lstStyle/>
                    <a:p>
                      <a:endParaRPr lang="zh-TW" altLang="en-US" dirty="0"/>
                    </a:p>
                  </a:txBody>
                  <a:tcPr/>
                </a:tc>
                <a:tc vMerge="1">
                  <a:txBody>
                    <a:bodyPr/>
                    <a:lstStyle/>
                    <a:p>
                      <a:endParaRPr lang="zh-TW" altLang="en-US" dirty="0"/>
                    </a:p>
                  </a:txBody>
                  <a:tcPr/>
                </a:tc>
                <a:tc>
                  <a:txBody>
                    <a:bodyPr/>
                    <a:lstStyle/>
                    <a:p>
                      <a:r>
                        <a:rPr lang="zh-TW" altLang="en-US" sz="4000" b="1" dirty="0">
                          <a:solidFill>
                            <a:schemeClr val="bg1"/>
                          </a:solidFill>
                        </a:rPr>
                        <a:t>家事事件法 </a:t>
                      </a:r>
                      <a:r>
                        <a:rPr lang="en-US" altLang="zh-TW" sz="4000" b="1" dirty="0">
                          <a:solidFill>
                            <a:schemeClr val="bg1"/>
                          </a:solidFill>
                        </a:rPr>
                        <a:t>2</a:t>
                      </a:r>
                      <a:r>
                        <a:rPr lang="zh-TW" altLang="en-US" sz="4000" b="1" dirty="0">
                          <a:solidFill>
                            <a:schemeClr val="bg1"/>
                          </a:solidFill>
                        </a:rPr>
                        <a:t> 或</a:t>
                      </a:r>
                      <a:endParaRPr lang="en-US" altLang="zh-TW" sz="4000" b="1" dirty="0">
                        <a:solidFill>
                          <a:schemeClr val="bg1"/>
                        </a:solidFill>
                      </a:endParaRPr>
                    </a:p>
                    <a:p>
                      <a:r>
                        <a:rPr lang="zh-TW" altLang="en-US" sz="4000" b="1" dirty="0">
                          <a:solidFill>
                            <a:schemeClr val="bg1"/>
                          </a:solidFill>
                        </a:rPr>
                        <a:t>家事法概要 </a:t>
                      </a:r>
                      <a:r>
                        <a:rPr lang="en-US" altLang="zh-TW" sz="4000" b="1" dirty="0">
                          <a:solidFill>
                            <a:schemeClr val="bg1"/>
                          </a:solidFill>
                        </a:rPr>
                        <a:t>2</a:t>
                      </a:r>
                      <a:endParaRPr lang="zh-TW" altLang="en-US" sz="4000" b="1" dirty="0">
                        <a:solidFill>
                          <a:schemeClr val="bg1"/>
                        </a:solidFill>
                      </a:endParaRPr>
                    </a:p>
                  </a:txBody>
                  <a:tcPr anchor="ctr">
                    <a:solidFill>
                      <a:srgbClr val="00B0F0"/>
                    </a:solidFill>
                  </a:tcPr>
                </a:tc>
                <a:extLst>
                  <a:ext uri="{0D108BD9-81ED-4DB2-BD59-A6C34878D82A}">
                    <a16:rowId xmlns:a16="http://schemas.microsoft.com/office/drawing/2014/main" val="3302380144"/>
                  </a:ext>
                </a:extLst>
              </a:tr>
              <a:tr h="1224425">
                <a:tc vMerge="1">
                  <a:txBody>
                    <a:bodyPr/>
                    <a:lstStyle/>
                    <a:p>
                      <a:endParaRPr lang="zh-TW" altLang="en-US" dirty="0"/>
                    </a:p>
                  </a:txBody>
                  <a:tcPr/>
                </a:tc>
                <a:tc rowSpan="2">
                  <a:txBody>
                    <a:bodyPr/>
                    <a:lstStyle/>
                    <a:p>
                      <a:pPr algn="ctr"/>
                      <a:r>
                        <a:rPr lang="zh-TW" altLang="en-US" sz="4000" b="1" dirty="0">
                          <a:solidFill>
                            <a:schemeClr val="bg1"/>
                          </a:solidFill>
                        </a:rPr>
                        <a:t>選</a:t>
                      </a:r>
                      <a:endParaRPr lang="en-US" altLang="zh-TW" sz="4000" b="1" dirty="0">
                        <a:solidFill>
                          <a:schemeClr val="bg1"/>
                        </a:solidFill>
                      </a:endParaRPr>
                    </a:p>
                    <a:p>
                      <a:pPr algn="ctr"/>
                      <a:r>
                        <a:rPr lang="zh-TW" altLang="en-US" sz="4000" b="1" dirty="0">
                          <a:solidFill>
                            <a:schemeClr val="bg1"/>
                          </a:solidFill>
                        </a:rPr>
                        <a:t>修</a:t>
                      </a:r>
                    </a:p>
                  </a:txBody>
                  <a:tcPr anchor="ctr">
                    <a:solidFill>
                      <a:schemeClr val="accent2">
                        <a:lumMod val="20000"/>
                        <a:lumOff val="80000"/>
                      </a:schemeClr>
                    </a:solidFill>
                  </a:tcPr>
                </a:tc>
                <a:tc>
                  <a:txBody>
                    <a:bodyPr/>
                    <a:lstStyle/>
                    <a:p>
                      <a:r>
                        <a:rPr lang="zh-TW" altLang="en-US" sz="4000" b="1" dirty="0">
                          <a:solidFill>
                            <a:schemeClr val="bg1"/>
                          </a:solidFill>
                        </a:rPr>
                        <a:t>法律領域 </a:t>
                      </a:r>
                      <a:r>
                        <a:rPr lang="zh-TW" altLang="en-US" sz="4000" b="1" dirty="0">
                          <a:solidFill>
                            <a:schemeClr val="bg1"/>
                          </a:solidFill>
                          <a:highlight>
                            <a:srgbClr val="FFFF00"/>
                          </a:highlight>
                        </a:rPr>
                        <a:t>非法律系至少</a:t>
                      </a:r>
                      <a:r>
                        <a:rPr lang="en-US" altLang="zh-TW" sz="4000" b="1" dirty="0">
                          <a:solidFill>
                            <a:schemeClr val="bg1"/>
                          </a:solidFill>
                          <a:highlight>
                            <a:srgbClr val="FFFF00"/>
                          </a:highlight>
                        </a:rPr>
                        <a:t>2</a:t>
                      </a:r>
                      <a:endParaRPr lang="zh-TW" altLang="en-US" sz="4000" b="1" dirty="0">
                        <a:solidFill>
                          <a:schemeClr val="bg1"/>
                        </a:solidFill>
                        <a:highlight>
                          <a:srgbClr val="FFFF00"/>
                        </a:highlight>
                      </a:endParaRP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2852878"/>
                  </a:ext>
                </a:extLst>
              </a:tr>
              <a:tr h="1224425">
                <a:tc vMerge="1">
                  <a:txBody>
                    <a:bodyPr/>
                    <a:lstStyle/>
                    <a:p>
                      <a:endParaRPr lang="zh-TW" altLang="en-US"/>
                    </a:p>
                  </a:txBody>
                  <a:tcPr/>
                </a:tc>
                <a:tc vMerge="1">
                  <a:txBody>
                    <a:bodyPr/>
                    <a:lstStyle/>
                    <a:p>
                      <a:endParaRPr lang="zh-TW" altLang="en-US"/>
                    </a:p>
                  </a:txBody>
                  <a:tcPr/>
                </a:tc>
                <a:tc>
                  <a:txBody>
                    <a:bodyPr/>
                    <a:lstStyle/>
                    <a:p>
                      <a:r>
                        <a:rPr lang="zh-TW" altLang="en-US" sz="4000" b="1" dirty="0">
                          <a:solidFill>
                            <a:schemeClr val="bg1"/>
                          </a:solidFill>
                        </a:rPr>
                        <a:t>社工領域 </a:t>
                      </a:r>
                      <a:r>
                        <a:rPr lang="zh-TW" altLang="en-US" sz="4000" b="1" dirty="0">
                          <a:solidFill>
                            <a:schemeClr val="bg1"/>
                          </a:solidFill>
                          <a:highlight>
                            <a:srgbClr val="FFFF00"/>
                          </a:highlight>
                        </a:rPr>
                        <a:t>非社工系至少</a:t>
                      </a:r>
                      <a:r>
                        <a:rPr lang="en-US" altLang="zh-TW" sz="4000" b="1" dirty="0">
                          <a:solidFill>
                            <a:schemeClr val="bg1"/>
                          </a:solidFill>
                          <a:highlight>
                            <a:srgbClr val="FFFF00"/>
                          </a:highlight>
                        </a:rPr>
                        <a:t>2</a:t>
                      </a:r>
                      <a:endParaRPr lang="zh-TW" altLang="en-US" sz="4000" b="1" dirty="0">
                        <a:solidFill>
                          <a:schemeClr val="bg1"/>
                        </a:solidFill>
                        <a:highlight>
                          <a:srgbClr val="FFFF00"/>
                        </a:highlight>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94510201"/>
                  </a:ext>
                </a:extLst>
              </a:tr>
            </a:tbl>
          </a:graphicData>
        </a:graphic>
      </p:graphicFrame>
    </p:spTree>
    <p:extLst>
      <p:ext uri="{BB962C8B-B14F-4D97-AF65-F5344CB8AC3E}">
        <p14:creationId xmlns:p14="http://schemas.microsoft.com/office/powerpoint/2010/main" val="23739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1192" y="620688"/>
            <a:ext cx="7989752" cy="1083329"/>
          </a:xfrm>
        </p:spPr>
        <p:txBody>
          <a:bodyPr>
            <a:normAutofit/>
          </a:bodyPr>
          <a:lstStyle/>
          <a:p>
            <a:r>
              <a:rPr lang="zh-TW" altLang="en-US" sz="5500" b="1" dirty="0"/>
              <a:t>結業證明書申請</a:t>
            </a:r>
          </a:p>
        </p:txBody>
      </p:sp>
      <p:sp>
        <p:nvSpPr>
          <p:cNvPr id="3" name="內容版面配置區 2"/>
          <p:cNvSpPr>
            <a:spLocks noGrp="1"/>
          </p:cNvSpPr>
          <p:nvPr>
            <p:ph idx="1"/>
          </p:nvPr>
        </p:nvSpPr>
        <p:spPr>
          <a:xfrm>
            <a:off x="395536" y="2276872"/>
            <a:ext cx="7989752" cy="3630795"/>
          </a:xfrm>
        </p:spPr>
        <p:txBody>
          <a:bodyPr>
            <a:normAutofit/>
          </a:bodyPr>
          <a:lstStyle/>
          <a:p>
            <a:pPr>
              <a:lnSpc>
                <a:spcPts val="4800"/>
              </a:lnSpc>
            </a:pPr>
            <a:r>
              <a:rPr lang="zh-TW" altLang="en-US" sz="4000" dirty="0"/>
              <a:t>程序：修畢要求之全部科目學分，填具申請表及附歷年成績單正本，向法律系辦（</a:t>
            </a:r>
            <a:r>
              <a:rPr lang="en-US" altLang="zh-TW" sz="4000" dirty="0"/>
              <a:t>6F10</a:t>
            </a:r>
            <a:r>
              <a:rPr lang="zh-TW" altLang="en-US" sz="4000" dirty="0"/>
              <a:t>）提出。</a:t>
            </a:r>
            <a:endParaRPr lang="en-US" altLang="zh-TW" sz="4000" dirty="0"/>
          </a:p>
          <a:p>
            <a:r>
              <a:rPr lang="zh-TW" altLang="en-US" sz="4000" dirty="0"/>
              <a:t>時程</a:t>
            </a:r>
            <a:r>
              <a:rPr lang="zh-TW" altLang="en-US" sz="4000" dirty="0" smtClean="0"/>
              <a:t>：每一學期第</a:t>
            </a:r>
            <a:r>
              <a:rPr lang="en-US" altLang="zh-TW" sz="4000" dirty="0" smtClean="0"/>
              <a:t>4-7</a:t>
            </a:r>
            <a:r>
              <a:rPr lang="zh-TW" altLang="en-US" sz="4000" dirty="0" smtClean="0"/>
              <a:t>週</a:t>
            </a:r>
            <a:endParaRPr lang="en-US" altLang="zh-TW" sz="4000" dirty="0" smtClean="0"/>
          </a:p>
          <a:p>
            <a:pPr marL="45720" indent="0">
              <a:buNone/>
            </a:pPr>
            <a:r>
              <a:rPr lang="en-US" altLang="zh-TW" sz="2600" dirty="0" smtClean="0"/>
              <a:t>(</a:t>
            </a:r>
            <a:r>
              <a:rPr kumimoji="1" lang="zh-TW" altLang="en-US" sz="2600" dirty="0"/>
              <a:t>詳情以</a:t>
            </a:r>
            <a:r>
              <a:rPr kumimoji="1" lang="zh-TW" altLang="en-US" sz="2600" b="1" dirty="0"/>
              <a:t>法律系網頁</a:t>
            </a:r>
            <a:r>
              <a:rPr kumimoji="1" lang="en-US" altLang="zh-TW" sz="2600" b="1" dirty="0"/>
              <a:t>-</a:t>
            </a:r>
            <a:r>
              <a:rPr kumimoji="1" lang="zh-TW" altLang="en-US" sz="2600" b="1" dirty="0"/>
              <a:t>學分學程最新消息</a:t>
            </a:r>
            <a:r>
              <a:rPr kumimoji="1" lang="zh-TW" altLang="en-US" sz="2600" dirty="0"/>
              <a:t>公布資訊為準</a:t>
            </a:r>
            <a:r>
              <a:rPr lang="en-US" altLang="zh-TW" sz="2600" dirty="0" smtClean="0"/>
              <a:t>)</a:t>
            </a:r>
            <a:endParaRPr lang="zh-TW" altLang="en-US" sz="2600" dirty="0"/>
          </a:p>
        </p:txBody>
      </p:sp>
    </p:spTree>
    <p:extLst>
      <p:ext uri="{BB962C8B-B14F-4D97-AF65-F5344CB8AC3E}">
        <p14:creationId xmlns:p14="http://schemas.microsoft.com/office/powerpoint/2010/main" val="51349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2529510"/>
            <a:ext cx="7315200" cy="1293592"/>
          </a:xfrm>
        </p:spPr>
        <p:txBody>
          <a:bodyPr>
            <a:normAutofit/>
          </a:bodyPr>
          <a:lstStyle/>
          <a:p>
            <a:pPr algn="ctr"/>
            <a:r>
              <a:rPr lang="en-US" altLang="zh-TW" sz="6000" dirty="0"/>
              <a:t>Q&amp;A</a:t>
            </a:r>
            <a:r>
              <a:rPr lang="zh-TW" altLang="en-US" sz="6000" dirty="0"/>
              <a:t>時間</a:t>
            </a:r>
          </a:p>
        </p:txBody>
      </p:sp>
    </p:spTree>
    <p:extLst>
      <p:ext uri="{BB962C8B-B14F-4D97-AF65-F5344CB8AC3E}">
        <p14:creationId xmlns:p14="http://schemas.microsoft.com/office/powerpoint/2010/main" val="151765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1560" y="326438"/>
            <a:ext cx="7315200" cy="2595025"/>
          </a:xfrm>
        </p:spPr>
        <p:txBody>
          <a:bodyPr>
            <a:normAutofit/>
          </a:bodyPr>
          <a:lstStyle/>
          <a:p>
            <a:r>
              <a:rPr lang="zh-TW" altLang="en-US" dirty="0"/>
              <a:t>謝謝同學參與本說明會</a:t>
            </a:r>
            <a:r>
              <a:rPr lang="en-US" altLang="zh-TW" dirty="0"/>
              <a:t/>
            </a:r>
            <a:br>
              <a:rPr lang="en-US" altLang="zh-TW" dirty="0"/>
            </a:br>
            <a:r>
              <a:rPr lang="zh-TW" altLang="en-US" dirty="0"/>
              <a:t>也請撥冗填寫滿意度問卷</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82" y="3245746"/>
            <a:ext cx="1773515" cy="1773515"/>
          </a:xfrm>
          <a:prstGeom prst="rect">
            <a:avLst/>
          </a:prstGeom>
        </p:spPr>
      </p:pic>
    </p:spTree>
    <p:extLst>
      <p:ext uri="{BB962C8B-B14F-4D97-AF65-F5344CB8AC3E}">
        <p14:creationId xmlns:p14="http://schemas.microsoft.com/office/powerpoint/2010/main" val="206315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zh-TW" altLang="en-US" dirty="0"/>
              <a:t>家事法與社會工作學分學程說明會</a:t>
            </a:r>
            <a:r>
              <a:rPr kumimoji="1" lang="en-US" altLang="zh-TW" dirty="0"/>
              <a:t/>
            </a:r>
            <a:br>
              <a:rPr kumimoji="1" lang="en-US" altLang="zh-TW" dirty="0"/>
            </a:br>
            <a:r>
              <a:rPr kumimoji="1" lang="zh-TW" altLang="en-US" dirty="0"/>
              <a:t>流程</a:t>
            </a:r>
          </a:p>
        </p:txBody>
      </p:sp>
      <p:sp>
        <p:nvSpPr>
          <p:cNvPr id="3" name="內容版面配置區 2"/>
          <p:cNvSpPr>
            <a:spLocks noGrp="1"/>
          </p:cNvSpPr>
          <p:nvPr>
            <p:ph idx="1"/>
          </p:nvPr>
        </p:nvSpPr>
        <p:spPr/>
        <p:txBody>
          <a:bodyPr anchor="ctr">
            <a:normAutofit/>
          </a:bodyPr>
          <a:lstStyle/>
          <a:p>
            <a:r>
              <a:rPr kumimoji="1" lang="zh-TW" altLang="en-US" sz="3500" dirty="0"/>
              <a:t>緣起</a:t>
            </a:r>
            <a:endParaRPr kumimoji="1" lang="en-US" altLang="zh-TW" sz="3500" dirty="0"/>
          </a:p>
          <a:p>
            <a:r>
              <a:rPr kumimoji="1" lang="zh-TW" altLang="en-US" sz="3500" dirty="0"/>
              <a:t>課程說明</a:t>
            </a:r>
            <a:endParaRPr kumimoji="1" lang="en-US" altLang="zh-TW" sz="3500" dirty="0"/>
          </a:p>
          <a:p>
            <a:r>
              <a:rPr kumimoji="1" lang="zh-TW" altLang="en-US" sz="3500" dirty="0"/>
              <a:t>修習經驗分享</a:t>
            </a:r>
            <a:endParaRPr kumimoji="1" lang="en-US" altLang="zh-TW" sz="3500" dirty="0"/>
          </a:p>
          <a:p>
            <a:r>
              <a:rPr kumimoji="1" lang="zh-TW" altLang="en-US" sz="3500" dirty="0"/>
              <a:t>教師致詞</a:t>
            </a:r>
            <a:endParaRPr kumimoji="1" lang="en-US" altLang="zh-TW" sz="3500" dirty="0"/>
          </a:p>
          <a:p>
            <a:r>
              <a:rPr kumimoji="1" lang="zh-TW" altLang="en-US" sz="3500" dirty="0"/>
              <a:t>提問時間</a:t>
            </a:r>
          </a:p>
        </p:txBody>
      </p:sp>
    </p:spTree>
    <p:extLst>
      <p:ext uri="{BB962C8B-B14F-4D97-AF65-F5344CB8AC3E}">
        <p14:creationId xmlns:p14="http://schemas.microsoft.com/office/powerpoint/2010/main" val="388026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家事法社工學程設置緣起</a:t>
            </a:r>
          </a:p>
        </p:txBody>
      </p:sp>
      <p:sp>
        <p:nvSpPr>
          <p:cNvPr id="3" name="內容版面配置區 2"/>
          <p:cNvSpPr>
            <a:spLocks noGrp="1"/>
          </p:cNvSpPr>
          <p:nvPr>
            <p:ph idx="1"/>
          </p:nvPr>
        </p:nvSpPr>
        <p:spPr/>
        <p:txBody>
          <a:bodyPr/>
          <a:lstStyle/>
          <a:p>
            <a:r>
              <a:rPr kumimoji="1" lang="zh-TW" altLang="en-US" dirty="0"/>
              <a:t>家事事件法施行後，重視專業資源的整合，家事事件的處理上特別強調與社工領域結合的重要性</a:t>
            </a:r>
            <a:endParaRPr kumimoji="1" lang="en-US" altLang="zh-TW" dirty="0"/>
          </a:p>
          <a:p>
            <a:r>
              <a:rPr kumimoji="1" lang="zh-TW" altLang="en-US" dirty="0"/>
              <a:t>家事事件法施行後，對社工服務的需求明顯增加，包括社工陪同制度、家事調查官與程序監理人之設置，惟社工的養成教育中，欠缺相關法律之專業訓練，而無法符合擔任程序監理人所應具備之功能，或使社工陪同制度流於形式</a:t>
            </a:r>
            <a:endParaRPr kumimoji="1" lang="en-US" altLang="zh-TW" dirty="0"/>
          </a:p>
          <a:p>
            <a:r>
              <a:rPr kumimoji="1" lang="zh-TW" altLang="en-US" dirty="0"/>
              <a:t>家事事件法之制定目的，</a:t>
            </a:r>
            <a:r>
              <a:rPr lang="zh-TW" altLang="zh-TW" dirty="0"/>
              <a:t>為貫徹憲法保障國民基本人權、維護人格尊嚴及保障性別地位實質平等</a:t>
            </a:r>
            <a:r>
              <a:rPr lang="zh-TW" altLang="en-US" dirty="0"/>
              <a:t>，以及</a:t>
            </a:r>
            <a:r>
              <a:rPr lang="zh-TW" altLang="zh-TW" dirty="0"/>
              <a:t>兼顧未成年子女及所有家庭成員包含老年人之最佳利益</a:t>
            </a:r>
            <a:r>
              <a:rPr lang="zh-TW" altLang="en-US" dirty="0"/>
              <a:t>，因此在家事事件之審理上特別重視社會、心理及教育學的面向</a:t>
            </a:r>
            <a:endParaRPr kumimoji="1" lang="en-US" altLang="zh-TW" dirty="0"/>
          </a:p>
          <a:p>
            <a:endParaRPr kumimoji="1" lang="en-US" altLang="zh-TW" dirty="0"/>
          </a:p>
          <a:p>
            <a:endParaRPr kumimoji="1" lang="zh-TW" altLang="en-US" dirty="0"/>
          </a:p>
        </p:txBody>
      </p:sp>
    </p:spTree>
    <p:extLst>
      <p:ext uri="{BB962C8B-B14F-4D97-AF65-F5344CB8AC3E}">
        <p14:creationId xmlns:p14="http://schemas.microsoft.com/office/powerpoint/2010/main" val="205625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r>
              <a:rPr kumimoji="1" lang="zh-TW" altLang="en-US" dirty="0"/>
              <a:t>法律系的學生</a:t>
            </a:r>
          </a:p>
        </p:txBody>
      </p:sp>
      <p:sp>
        <p:nvSpPr>
          <p:cNvPr id="3" name="文字版面配置區 2"/>
          <p:cNvSpPr>
            <a:spLocks noGrp="1"/>
          </p:cNvSpPr>
          <p:nvPr>
            <p:ph type="body" sz="quarter" idx="3"/>
          </p:nvPr>
        </p:nvSpPr>
        <p:spPr/>
        <p:txBody>
          <a:bodyPr/>
          <a:lstStyle/>
          <a:p>
            <a:r>
              <a:rPr kumimoji="1" lang="zh-TW" altLang="en-US" dirty="0"/>
              <a:t>社工系的學生</a:t>
            </a:r>
          </a:p>
        </p:txBody>
      </p:sp>
      <p:sp>
        <p:nvSpPr>
          <p:cNvPr id="4" name="標題 3"/>
          <p:cNvSpPr>
            <a:spLocks noGrp="1"/>
          </p:cNvSpPr>
          <p:nvPr>
            <p:ph type="title"/>
          </p:nvPr>
        </p:nvSpPr>
        <p:spPr/>
        <p:txBody>
          <a:bodyPr/>
          <a:lstStyle/>
          <a:p>
            <a:r>
              <a:rPr kumimoji="1" lang="zh-TW" altLang="en-US" dirty="0"/>
              <a:t>家事法社工學程目的</a:t>
            </a:r>
          </a:p>
        </p:txBody>
      </p:sp>
      <p:sp>
        <p:nvSpPr>
          <p:cNvPr id="5" name="內容版面配置區 4"/>
          <p:cNvSpPr>
            <a:spLocks noGrp="1"/>
          </p:cNvSpPr>
          <p:nvPr>
            <p:ph sz="quarter" idx="13"/>
          </p:nvPr>
        </p:nvSpPr>
        <p:spPr/>
        <p:txBody>
          <a:bodyPr>
            <a:normAutofit/>
          </a:bodyPr>
          <a:lstStyle/>
          <a:p>
            <a:r>
              <a:rPr kumimoji="1" lang="zh-TW" altLang="en-US" dirty="0"/>
              <a:t>了解家事事件的特性，而善用其他專業資源的輔助，以解決當事人之紛爭</a:t>
            </a:r>
            <a:endParaRPr kumimoji="1" lang="en-US" altLang="zh-TW" dirty="0"/>
          </a:p>
          <a:p>
            <a:r>
              <a:rPr kumimoji="1" lang="zh-TW" altLang="en-US" dirty="0"/>
              <a:t>對家庭訪視報告如何作成有進一步認識，而能掌握子女最佳利益的判斷</a:t>
            </a:r>
            <a:endParaRPr kumimoji="1" lang="en-US" altLang="zh-TW" dirty="0"/>
          </a:p>
          <a:p>
            <a:r>
              <a:rPr kumimoji="1" lang="zh-TW" altLang="en-US" dirty="0"/>
              <a:t>在家事調解程序中，具備釐清當事人糾葛之能力</a:t>
            </a:r>
            <a:endParaRPr kumimoji="1" lang="en-US" altLang="zh-TW" dirty="0"/>
          </a:p>
        </p:txBody>
      </p:sp>
      <p:sp>
        <p:nvSpPr>
          <p:cNvPr id="6" name="內容版面配置區 5"/>
          <p:cNvSpPr>
            <a:spLocks noGrp="1"/>
          </p:cNvSpPr>
          <p:nvPr>
            <p:ph sz="quarter" idx="14"/>
          </p:nvPr>
        </p:nvSpPr>
        <p:spPr/>
        <p:txBody>
          <a:bodyPr/>
          <a:lstStyle/>
          <a:p>
            <a:r>
              <a:rPr kumimoji="1" lang="zh-TW" altLang="en-US" dirty="0"/>
              <a:t>加強對家事相關法規之了解，例如民法親屬編與家事事件法，熟悉家事事件在法院進行之程序，而能妥善擔任家事調查官、程序監理人、駐法院家事服務中心之社工或是監護人輔助人之職務等</a:t>
            </a:r>
            <a:endParaRPr kumimoji="1" lang="en-US" altLang="zh-TW" dirty="0"/>
          </a:p>
          <a:p>
            <a:r>
              <a:rPr kumimoji="1" lang="zh-TW" altLang="en-US" dirty="0"/>
              <a:t>培植司法社工之專業人才</a:t>
            </a:r>
          </a:p>
        </p:txBody>
      </p:sp>
    </p:spTree>
    <p:extLst>
      <p:ext uri="{BB962C8B-B14F-4D97-AF65-F5344CB8AC3E}">
        <p14:creationId xmlns:p14="http://schemas.microsoft.com/office/powerpoint/2010/main" val="11600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257" y="356477"/>
            <a:ext cx="4395686" cy="690673"/>
          </a:xfrm>
        </p:spPr>
        <p:txBody>
          <a:bodyPr>
            <a:normAutofit/>
          </a:bodyPr>
          <a:lstStyle/>
          <a:p>
            <a:r>
              <a:rPr lang="zh-TW" altLang="en-US" sz="3200" dirty="0"/>
              <a:t>家事調解實務案例分享</a:t>
            </a:r>
            <a:endParaRPr kumimoji="1" lang="zh-TW" altLang="en-US" sz="3200" dirty="0"/>
          </a:p>
        </p:txBody>
      </p:sp>
      <p:pic>
        <p:nvPicPr>
          <p:cNvPr id="3" name="圖片 2" descr="667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943" y="304372"/>
            <a:ext cx="4317780" cy="6479243"/>
          </a:xfrm>
          <a:prstGeom prst="rect">
            <a:avLst/>
          </a:prstGeom>
        </p:spPr>
      </p:pic>
      <p:pic>
        <p:nvPicPr>
          <p:cNvPr id="4" name="內容版面配置區 5"/>
          <p:cNvPicPr>
            <a:picLocks noGrp="1"/>
          </p:cNvPicPr>
          <p:nvPr/>
        </p:nvPicPr>
        <p:blipFill>
          <a:blip r:embed="rId3" cstate="print">
            <a:extLst>
              <a:ext uri="{28A0092B-C50C-407E-A947-70E740481C1C}">
                <a14:useLocalDpi xmlns:a14="http://schemas.microsoft.com/office/drawing/2010/main" val="0"/>
              </a:ext>
            </a:extLst>
          </a:blip>
          <a:stretch>
            <a:fillRect/>
          </a:stretch>
        </p:blipFill>
        <p:spPr>
          <a:xfrm>
            <a:off x="578445" y="2354113"/>
            <a:ext cx="3672408" cy="439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字方塊 4"/>
          <p:cNvSpPr txBox="1"/>
          <p:nvPr/>
        </p:nvSpPr>
        <p:spPr>
          <a:xfrm>
            <a:off x="356513" y="1515026"/>
            <a:ext cx="4055335" cy="646331"/>
          </a:xfrm>
          <a:prstGeom prst="rect">
            <a:avLst/>
          </a:prstGeom>
          <a:noFill/>
        </p:spPr>
        <p:txBody>
          <a:bodyPr wrap="square" rtlCol="0">
            <a:spAutoFit/>
          </a:bodyPr>
          <a:lstStyle/>
          <a:p>
            <a:r>
              <a:rPr lang="zh-TW" altLang="en-US" dirty="0"/>
              <a:t>台北地方法院家事調解法官李莉苓對於調解程序中所應具備技巧進行說明</a:t>
            </a:r>
            <a:endParaRPr kumimoji="1" lang="zh-TW" altLang="en-US" dirty="0"/>
          </a:p>
        </p:txBody>
      </p:sp>
    </p:spTree>
    <p:extLst>
      <p:ext uri="{BB962C8B-B14F-4D97-AF65-F5344CB8AC3E}">
        <p14:creationId xmlns:p14="http://schemas.microsoft.com/office/powerpoint/2010/main" val="57825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2016-12-21-14-51-19-360.jpg"/>
          <p:cNvPicPr>
            <a:picLocks noChangeAspect="1"/>
          </p:cNvPicPr>
          <p:nvPr/>
        </p:nvPicPr>
        <p:blipFill>
          <a:blip r:embed="rId2"/>
          <a:stretch>
            <a:fillRect/>
          </a:stretch>
        </p:blipFill>
        <p:spPr>
          <a:xfrm>
            <a:off x="4104861" y="4270721"/>
            <a:ext cx="4016510" cy="2259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a:xfrm>
            <a:off x="755372" y="390618"/>
            <a:ext cx="7722705" cy="1487878"/>
          </a:xfrm>
        </p:spPr>
        <p:txBody>
          <a:bodyPr>
            <a:normAutofit fontScale="90000"/>
          </a:bodyPr>
          <a:lstStyle/>
          <a:p>
            <a:r>
              <a:rPr lang="zh-TW" altLang="en-US" dirty="0"/>
              <a:t>家事實務問題分享</a:t>
            </a:r>
            <a:r>
              <a:rPr lang="en-US" altLang="zh-TW" dirty="0"/>
              <a:t/>
            </a:r>
            <a:br>
              <a:rPr lang="en-US" altLang="zh-TW" dirty="0"/>
            </a:br>
            <a:r>
              <a:rPr lang="zh-TW" altLang="en-US" dirty="0"/>
              <a:t>                   </a:t>
            </a:r>
            <a:r>
              <a:rPr lang="en-US" altLang="zh-TW" dirty="0"/>
              <a:t>&lt;</a:t>
            </a:r>
            <a:r>
              <a:rPr lang="zh-TW" altLang="en-US" dirty="0"/>
              <a:t>跨境擅帶子女問題研析</a:t>
            </a:r>
            <a:r>
              <a:rPr lang="en-US" altLang="zh-TW" dirty="0"/>
              <a:t>&gt;</a:t>
            </a:r>
            <a:endParaRPr lang="zh-TW" altLang="en-US" dirty="0"/>
          </a:p>
        </p:txBody>
      </p:sp>
      <p:pic>
        <p:nvPicPr>
          <p:cNvPr id="3" name="圖片 2" descr="跨境擅帶子女問題研析(照片檔).jpg"/>
          <p:cNvPicPr>
            <a:picLocks noChangeAspect="1"/>
          </p:cNvPicPr>
          <p:nvPr/>
        </p:nvPicPr>
        <p:blipFill>
          <a:blip r:embed="rId3"/>
          <a:stretch>
            <a:fillRect/>
          </a:stretch>
        </p:blipFill>
        <p:spPr>
          <a:xfrm>
            <a:off x="914401" y="2514599"/>
            <a:ext cx="2838716" cy="4015409"/>
          </a:xfrm>
          <a:prstGeom prst="rect">
            <a:avLst/>
          </a:prstGeom>
        </p:spPr>
      </p:pic>
      <p:pic>
        <p:nvPicPr>
          <p:cNvPr id="7" name="圖片 6" descr="2016-12-21-13-58-20-712.jpg"/>
          <p:cNvPicPr>
            <a:picLocks noChangeAspect="1"/>
          </p:cNvPicPr>
          <p:nvPr/>
        </p:nvPicPr>
        <p:blipFill>
          <a:blip r:embed="rId4"/>
          <a:stretch>
            <a:fillRect/>
          </a:stretch>
        </p:blipFill>
        <p:spPr>
          <a:xfrm>
            <a:off x="4999381" y="2514599"/>
            <a:ext cx="3846444" cy="216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字方塊 8"/>
          <p:cNvSpPr txBox="1"/>
          <p:nvPr/>
        </p:nvSpPr>
        <p:spPr>
          <a:xfrm>
            <a:off x="809488" y="1868268"/>
            <a:ext cx="6590745" cy="646331"/>
          </a:xfrm>
          <a:prstGeom prst="rect">
            <a:avLst/>
          </a:prstGeom>
          <a:noFill/>
        </p:spPr>
        <p:txBody>
          <a:bodyPr wrap="square" rtlCol="0">
            <a:spAutoFit/>
          </a:bodyPr>
          <a:lstStyle/>
          <a:p>
            <a:r>
              <a:rPr lang="zh-TW" altLang="en-US" dirty="0"/>
              <a:t>李莉苓法官分享父母一方因擅帶子女出境，導致另一方無法行會面交往權，以及因此不利於爭奪監護權之問題。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850901"/>
            <a:ext cx="7315200" cy="1435099"/>
          </a:xfrm>
        </p:spPr>
        <p:txBody>
          <a:bodyPr>
            <a:normAutofit/>
          </a:bodyPr>
          <a:lstStyle/>
          <a:p>
            <a:r>
              <a:rPr kumimoji="1" lang="zh-TW" altLang="en-US" dirty="0"/>
              <a:t>家事法院</a:t>
            </a:r>
            <a:r>
              <a:rPr kumimoji="1" lang="en-US" altLang="zh-TW" dirty="0"/>
              <a:t>/</a:t>
            </a:r>
            <a:r>
              <a:rPr kumimoji="1" lang="zh-TW" altLang="en-US" dirty="0"/>
              <a:t>法庭的社工專業設置</a:t>
            </a:r>
          </a:p>
        </p:txBody>
      </p:sp>
      <p:sp>
        <p:nvSpPr>
          <p:cNvPr id="3" name="內容版面配置區 2"/>
          <p:cNvSpPr>
            <a:spLocks noGrp="1"/>
          </p:cNvSpPr>
          <p:nvPr>
            <p:ph idx="1"/>
          </p:nvPr>
        </p:nvSpPr>
        <p:spPr/>
        <p:txBody>
          <a:bodyPr/>
          <a:lstStyle/>
          <a:p>
            <a:r>
              <a:rPr kumimoji="1" lang="zh-TW" altLang="en-US" sz="2800" dirty="0"/>
              <a:t>家事調查官</a:t>
            </a:r>
            <a:endParaRPr kumimoji="1" lang="en-US" altLang="zh-TW" sz="2800" dirty="0"/>
          </a:p>
          <a:p>
            <a:r>
              <a:rPr kumimoji="1" lang="zh-TW" altLang="en-US" sz="2800" dirty="0"/>
              <a:t>程序監理人</a:t>
            </a:r>
            <a:endParaRPr kumimoji="1" lang="en-US" altLang="zh-TW" sz="2800" dirty="0"/>
          </a:p>
          <a:p>
            <a:r>
              <a:rPr kumimoji="1" lang="zh-TW" altLang="en-US" sz="2800" dirty="0"/>
              <a:t>調解委員</a:t>
            </a:r>
            <a:endParaRPr kumimoji="1" lang="en-US" altLang="zh-TW" sz="2800" dirty="0"/>
          </a:p>
          <a:p>
            <a:r>
              <a:rPr kumimoji="1" lang="zh-TW" altLang="en-US" sz="2800" dirty="0"/>
              <a:t>家事服務中心（社工陪同出庭、協助會面交往、諮詢輔導）</a:t>
            </a:r>
            <a:endParaRPr kumimoji="1" lang="en-US" altLang="zh-TW" sz="2800" dirty="0"/>
          </a:p>
          <a:p>
            <a:r>
              <a:rPr kumimoji="1" lang="zh-TW" altLang="en-US" sz="2800" dirty="0"/>
              <a:t>社福機構（訪視報告的作成）</a:t>
            </a:r>
            <a:endParaRPr kumimoji="1" lang="en-US" altLang="zh-TW" dirty="0"/>
          </a:p>
          <a:p>
            <a:endParaRPr kumimoji="1" lang="zh-TW" altLang="en-US" dirty="0"/>
          </a:p>
        </p:txBody>
      </p:sp>
    </p:spTree>
    <p:extLst>
      <p:ext uri="{BB962C8B-B14F-4D97-AF65-F5344CB8AC3E}">
        <p14:creationId xmlns:p14="http://schemas.microsoft.com/office/powerpoint/2010/main" val="15239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116348" y="1422401"/>
            <a:ext cx="3364992" cy="520699"/>
          </a:xfrm>
        </p:spPr>
        <p:txBody>
          <a:bodyPr/>
          <a:lstStyle/>
          <a:p>
            <a:r>
              <a:rPr kumimoji="1" lang="zh-TW" altLang="en-US" dirty="0"/>
              <a:t>少家法院組織法第</a:t>
            </a:r>
            <a:r>
              <a:rPr kumimoji="1" lang="en-US" altLang="zh-TW" dirty="0"/>
              <a:t>19</a:t>
            </a:r>
            <a:r>
              <a:rPr kumimoji="1" lang="zh-TW" altLang="en-US" dirty="0"/>
              <a:t>條之一</a:t>
            </a:r>
          </a:p>
        </p:txBody>
      </p:sp>
      <p:sp>
        <p:nvSpPr>
          <p:cNvPr id="3" name="文字版面配置區 2"/>
          <p:cNvSpPr>
            <a:spLocks noGrp="1"/>
          </p:cNvSpPr>
          <p:nvPr>
            <p:ph type="body" sz="quarter" idx="3"/>
          </p:nvPr>
        </p:nvSpPr>
        <p:spPr>
          <a:xfrm>
            <a:off x="4867538" y="1422401"/>
            <a:ext cx="3362062" cy="520699"/>
          </a:xfrm>
        </p:spPr>
        <p:txBody>
          <a:bodyPr/>
          <a:lstStyle/>
          <a:p>
            <a:r>
              <a:rPr kumimoji="1" lang="zh-TW" altLang="en-US" dirty="0"/>
              <a:t>家事事件法第</a:t>
            </a:r>
            <a:r>
              <a:rPr kumimoji="1" lang="en-US" altLang="zh-TW" dirty="0"/>
              <a:t>11</a:t>
            </a:r>
            <a:r>
              <a:rPr kumimoji="1" lang="zh-TW" altLang="en-US" dirty="0"/>
              <a:t>條</a:t>
            </a:r>
          </a:p>
        </p:txBody>
      </p:sp>
      <p:sp>
        <p:nvSpPr>
          <p:cNvPr id="4" name="標題 3"/>
          <p:cNvSpPr>
            <a:spLocks noGrp="1"/>
          </p:cNvSpPr>
          <p:nvPr>
            <p:ph type="title"/>
          </p:nvPr>
        </p:nvSpPr>
        <p:spPr>
          <a:xfrm>
            <a:off x="914400" y="525540"/>
            <a:ext cx="7315200" cy="755460"/>
          </a:xfrm>
        </p:spPr>
        <p:txBody>
          <a:bodyPr>
            <a:noAutofit/>
          </a:bodyPr>
          <a:lstStyle/>
          <a:p>
            <a:r>
              <a:rPr kumimoji="1" lang="zh-TW" altLang="en-US" sz="3200" dirty="0"/>
              <a:t>家事服務中心的多方位功能</a:t>
            </a:r>
          </a:p>
        </p:txBody>
      </p:sp>
      <p:sp>
        <p:nvSpPr>
          <p:cNvPr id="5" name="內容版面配置區 4"/>
          <p:cNvSpPr>
            <a:spLocks noGrp="1"/>
          </p:cNvSpPr>
          <p:nvPr>
            <p:ph sz="quarter" idx="13"/>
          </p:nvPr>
        </p:nvSpPr>
        <p:spPr>
          <a:xfrm>
            <a:off x="914400" y="2145948"/>
            <a:ext cx="3566160" cy="4190844"/>
          </a:xfrm>
        </p:spPr>
        <p:txBody>
          <a:bodyPr>
            <a:normAutofit fontScale="92500" lnSpcReduction="10000"/>
          </a:bodyPr>
          <a:lstStyle/>
          <a:p>
            <a:r>
              <a:rPr lang="zh-TW" altLang="en-US" dirty="0"/>
              <a:t>少年及家事法院應提供場所、必要之軟硬體設備及其他相關協助，供直轄市、縣（市）主管機關自行或委託民間團體設置資源整合連結服務處所，於經費不足時，由司法院編列預算補助之</a:t>
            </a:r>
            <a:endParaRPr lang="en-US" altLang="zh-TW" dirty="0"/>
          </a:p>
          <a:p>
            <a:r>
              <a:rPr lang="zh-TW" altLang="en-US" dirty="0"/>
              <a:t>家事事件專案服務：指對家事事件提供陪同出庭、監督未成年子女會面交往、監護權或親權訪視調查、親職教育輔導、法律諮詢、心理諮商輔導，以及其他相關資訊或資源之提供、宣導、諮詢、協助輔導、轉介與法定通報等服務</a:t>
            </a:r>
            <a:endParaRPr kumimoji="1" lang="zh-TW" altLang="en-US" dirty="0"/>
          </a:p>
        </p:txBody>
      </p:sp>
      <p:sp>
        <p:nvSpPr>
          <p:cNvPr id="6" name="內容版面配置區 5"/>
          <p:cNvSpPr>
            <a:spLocks noGrp="1"/>
          </p:cNvSpPr>
          <p:nvPr>
            <p:ph sz="quarter" idx="14"/>
          </p:nvPr>
        </p:nvSpPr>
        <p:spPr>
          <a:xfrm>
            <a:off x="4681727" y="2145948"/>
            <a:ext cx="3566160" cy="4190844"/>
          </a:xfrm>
        </p:spPr>
        <p:txBody>
          <a:bodyPr>
            <a:normAutofit lnSpcReduction="10000"/>
          </a:bodyPr>
          <a:lstStyle/>
          <a:p>
            <a:r>
              <a:rPr lang="zh-TW" altLang="en-US" dirty="0">
                <a:latin typeface="+mn-ea"/>
                <a:cs typeface="儷黑 Pro" charset="0"/>
              </a:rPr>
              <a:t>社工人員陪同</a:t>
            </a:r>
            <a:endParaRPr lang="en-US" altLang="zh-TW" dirty="0">
              <a:latin typeface="+mn-ea"/>
              <a:cs typeface="儷黑 Pro" charset="0"/>
            </a:endParaRPr>
          </a:p>
          <a:p>
            <a:pPr lvl="1"/>
            <a:r>
              <a:rPr lang="zh-TW" altLang="en-US" dirty="0">
                <a:latin typeface="+mn-ea"/>
                <a:cs typeface="儷黑 Pro" charset="0"/>
              </a:rPr>
              <a:t>未成年人、受監護或輔助宣告之人，表達意願或陳述意見時</a:t>
            </a:r>
            <a:r>
              <a:rPr lang="ja-JP" altLang="en-US" dirty="0">
                <a:latin typeface="+mn-ea"/>
                <a:cs typeface="儷黑 Pro" charset="0"/>
              </a:rPr>
              <a:t>，有陪同之必要者</a:t>
            </a:r>
            <a:endParaRPr lang="zh-TW" altLang="zh-TW" dirty="0">
              <a:latin typeface="+mn-ea"/>
              <a:cs typeface="儷黑 Pro" charset="0"/>
            </a:endParaRPr>
          </a:p>
          <a:p>
            <a:pPr lvl="1"/>
            <a:r>
              <a:rPr lang="zh-TW" altLang="en-US" dirty="0">
                <a:latin typeface="+mn-ea"/>
                <a:cs typeface="儷黑 Pro" charset="0"/>
              </a:rPr>
              <a:t>法院應通知直轄市、縣（市）主管機關指派社會工作人員或其他適當人員陪同在場，並得陳述意見</a:t>
            </a:r>
            <a:endParaRPr lang="en-US" altLang="zh-TW" dirty="0">
              <a:latin typeface="+mn-ea"/>
              <a:cs typeface="儷黑 Pro" charset="0"/>
            </a:endParaRPr>
          </a:p>
          <a:p>
            <a:pPr lvl="1"/>
            <a:endParaRPr lang="en-US" altLang="zh-TW" dirty="0">
              <a:latin typeface="+mn-ea"/>
              <a:cs typeface="儷黑 Pro" charset="0"/>
            </a:endParaRPr>
          </a:p>
          <a:p>
            <a:pPr lvl="1"/>
            <a:r>
              <a:rPr lang="zh-TW" altLang="en-US" dirty="0">
                <a:latin typeface="+mn-ea"/>
                <a:cs typeface="儷黑 Pro" charset="0"/>
              </a:rPr>
              <a:t>庭前之準備（熟悉個案及家庭狀況，接觸個案建立信任關係）</a:t>
            </a:r>
            <a:endParaRPr lang="en-US" altLang="zh-TW" dirty="0">
              <a:latin typeface="+mn-ea"/>
              <a:cs typeface="儷黑 Pro" charset="0"/>
            </a:endParaRPr>
          </a:p>
          <a:p>
            <a:pPr lvl="1"/>
            <a:r>
              <a:rPr lang="zh-TW" altLang="en-US" dirty="0">
                <a:latin typeface="+mn-ea"/>
                <a:cs typeface="儷黑 Pro" charset="0"/>
              </a:rPr>
              <a:t>庭中之安撫情緒及協助陳述意見</a:t>
            </a:r>
            <a:endParaRPr lang="en-US" altLang="zh-TW" dirty="0">
              <a:latin typeface="+mn-ea"/>
              <a:cs typeface="儷黑 Pro" charset="0"/>
            </a:endParaRPr>
          </a:p>
          <a:p>
            <a:pPr lvl="1"/>
            <a:r>
              <a:rPr lang="zh-TW" altLang="en-US" dirty="0">
                <a:latin typeface="+mn-ea"/>
                <a:cs typeface="儷黑 Pro" charset="0"/>
              </a:rPr>
              <a:t>庭後之追蹤輔導</a:t>
            </a:r>
            <a:endParaRPr lang="en-US" altLang="zh-TW" dirty="0">
              <a:latin typeface="+mn-ea"/>
              <a:cs typeface="儷黑 Pro" charset="0"/>
            </a:endParaRPr>
          </a:p>
        </p:txBody>
      </p:sp>
    </p:spTree>
    <p:extLst>
      <p:ext uri="{BB962C8B-B14F-4D97-AF65-F5344CB8AC3E}">
        <p14:creationId xmlns:p14="http://schemas.microsoft.com/office/powerpoint/2010/main" val="351635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355601"/>
            <a:ext cx="7315200" cy="1155699"/>
          </a:xfrm>
        </p:spPr>
        <p:txBody>
          <a:bodyPr>
            <a:normAutofit fontScale="90000"/>
          </a:bodyPr>
          <a:lstStyle/>
          <a:p>
            <a:pPr algn="ctr"/>
            <a:r>
              <a:rPr kumimoji="1" lang="zh-TW" altLang="en-US" dirty="0"/>
              <a:t>社福機構的訪視報告在家事事件決定上所扮演的角色</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30096723"/>
              </p:ext>
            </p:extLst>
          </p:nvPr>
        </p:nvGraphicFramePr>
        <p:xfrm>
          <a:off x="546100" y="1752600"/>
          <a:ext cx="8267700" cy="4948451"/>
        </p:xfrm>
        <a:graphic>
          <a:graphicData uri="http://schemas.openxmlformats.org/drawingml/2006/table">
            <a:tbl>
              <a:tblPr firstRow="1" bandRow="1">
                <a:tableStyleId>{5C22544A-7EE6-4342-B048-85BDC9FD1C3A}</a:tableStyleId>
              </a:tblPr>
              <a:tblGrid>
                <a:gridCol w="2755900">
                  <a:extLst>
                    <a:ext uri="{9D8B030D-6E8A-4147-A177-3AD203B41FA5}">
                      <a16:colId xmlns:a16="http://schemas.microsoft.com/office/drawing/2014/main" val="20000"/>
                    </a:ext>
                  </a:extLst>
                </a:gridCol>
                <a:gridCol w="37211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tblGrid>
              <a:tr h="373468">
                <a:tc>
                  <a:txBody>
                    <a:bodyPr/>
                    <a:lstStyle/>
                    <a:p>
                      <a:endParaRPr lang="zh-TW" altLang="en-US" dirty="0"/>
                    </a:p>
                  </a:txBody>
                  <a:tcPr/>
                </a:tc>
                <a:tc>
                  <a:txBody>
                    <a:bodyPr/>
                    <a:lstStyle/>
                    <a:p>
                      <a:r>
                        <a:rPr lang="zh-TW" altLang="en-US" dirty="0"/>
                        <a:t>法條依據</a:t>
                      </a:r>
                    </a:p>
                  </a:txBody>
                  <a:tcPr/>
                </a:tc>
                <a:tc>
                  <a:txBody>
                    <a:bodyPr/>
                    <a:lstStyle/>
                    <a:p>
                      <a:r>
                        <a:rPr lang="zh-TW" altLang="en-US" dirty="0"/>
                        <a:t>社工的訪視報告</a:t>
                      </a:r>
                    </a:p>
                  </a:txBody>
                  <a:tcPr/>
                </a:tc>
                <a:extLst>
                  <a:ext uri="{0D108BD9-81ED-4DB2-BD59-A6C34878D82A}">
                    <a16:rowId xmlns:a16="http://schemas.microsoft.com/office/drawing/2014/main" val="10000"/>
                  </a:ext>
                </a:extLst>
              </a:tr>
              <a:tr h="373468">
                <a:tc>
                  <a:txBody>
                    <a:bodyPr/>
                    <a:lstStyle/>
                    <a:p>
                      <a:r>
                        <a:rPr lang="zh-TW" altLang="en-US" dirty="0"/>
                        <a:t>離婚後子女親權酌定</a:t>
                      </a:r>
                    </a:p>
                  </a:txBody>
                  <a:tcPr/>
                </a:tc>
                <a:tc>
                  <a:txBody>
                    <a:bodyPr/>
                    <a:lstStyle/>
                    <a:p>
                      <a:r>
                        <a:rPr lang="zh-TW" altLang="en-US" dirty="0"/>
                        <a:t>子女之利益（民法</a:t>
                      </a:r>
                      <a:r>
                        <a:rPr lang="en-US" altLang="zh-TW" dirty="0"/>
                        <a:t>1055</a:t>
                      </a:r>
                      <a:r>
                        <a:rPr lang="zh-TW" altLang="en-US" dirty="0"/>
                        <a:t>）</a:t>
                      </a:r>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dk1"/>
                          </a:solidFill>
                          <a:effectLst/>
                          <a:latin typeface="+mn-lt"/>
                          <a:ea typeface="+mn-ea"/>
                          <a:cs typeface="+mn-cs"/>
                        </a:rPr>
                        <a:t>法院為審酌子女之最佳利益，得徵詢主管機關或</a:t>
                      </a:r>
                      <a:r>
                        <a:rPr lang="zh-TW" altLang="zh-TW" sz="1800" kern="1200" dirty="0">
                          <a:solidFill>
                            <a:srgbClr val="3366FF"/>
                          </a:solidFill>
                          <a:effectLst/>
                          <a:latin typeface="+mn-lt"/>
                          <a:ea typeface="+mn-ea"/>
                          <a:cs typeface="+mn-cs"/>
                        </a:rPr>
                        <a:t>社會福利機構之意見、請其進行訪視或調查</a:t>
                      </a:r>
                      <a:r>
                        <a:rPr lang="zh-TW" altLang="zh-TW" sz="1800" kern="1200" dirty="0">
                          <a:solidFill>
                            <a:schemeClr val="dk1"/>
                          </a:solidFill>
                          <a:effectLst/>
                          <a:latin typeface="+mn-lt"/>
                          <a:ea typeface="+mn-ea"/>
                          <a:cs typeface="+mn-cs"/>
                        </a:rPr>
                        <a:t>，並提出報告及建議</a:t>
                      </a:r>
                      <a:r>
                        <a:rPr lang="zh-TW" altLang="en-US" sz="1800" kern="1200" dirty="0">
                          <a:solidFill>
                            <a:schemeClr val="dk1"/>
                          </a:solidFill>
                          <a:effectLst/>
                          <a:latin typeface="+mn-lt"/>
                          <a:ea typeface="+mn-ea"/>
                          <a:cs typeface="+mn-cs"/>
                        </a:rPr>
                        <a:t>（家事法</a:t>
                      </a:r>
                      <a:r>
                        <a:rPr lang="en-US" altLang="zh-TW" sz="1800" kern="1200" dirty="0">
                          <a:solidFill>
                            <a:schemeClr val="dk1"/>
                          </a:solidFill>
                          <a:effectLst/>
                          <a:latin typeface="+mn-lt"/>
                          <a:ea typeface="+mn-ea"/>
                          <a:cs typeface="+mn-cs"/>
                        </a:rPr>
                        <a:t>106</a:t>
                      </a:r>
                      <a:r>
                        <a:rPr lang="zh-TW" altLang="en-US"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176</a:t>
                      </a:r>
                      <a:r>
                        <a:rPr lang="zh-TW" altLang="en-US"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180</a:t>
                      </a:r>
                      <a:r>
                        <a:rPr lang="zh-TW" altLang="en-US" sz="1800" kern="1200" dirty="0">
                          <a:solidFill>
                            <a:schemeClr val="dk1"/>
                          </a:solidFill>
                          <a:effectLst/>
                          <a:latin typeface="+mn-lt"/>
                          <a:ea typeface="+mn-ea"/>
                          <a:cs typeface="+mn-cs"/>
                        </a:rPr>
                        <a:t>條）</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653569">
                <a:tc>
                  <a:txBody>
                    <a:bodyPr/>
                    <a:lstStyle/>
                    <a:p>
                      <a:r>
                        <a:rPr lang="zh-TW" altLang="en-US" dirty="0"/>
                        <a:t>收養的認可</a:t>
                      </a:r>
                    </a:p>
                  </a:txBody>
                  <a:tcPr/>
                </a:tc>
                <a:tc>
                  <a:txBody>
                    <a:bodyPr/>
                    <a:lstStyle/>
                    <a:p>
                      <a:r>
                        <a:rPr lang="zh-TW" altLang="en-US" dirty="0"/>
                        <a:t>養子女最佳利益（民法第</a:t>
                      </a:r>
                      <a:r>
                        <a:rPr lang="en-US" altLang="zh-TW" dirty="0"/>
                        <a:t>1079-1</a:t>
                      </a:r>
                      <a:r>
                        <a:rPr lang="zh-TW" altLang="en-US" dirty="0"/>
                        <a:t>）</a:t>
                      </a:r>
                    </a:p>
                  </a:txBody>
                  <a:tcPr/>
                </a:tc>
                <a:tc vMerge="1">
                  <a:txBody>
                    <a:bodyPr/>
                    <a:lstStyle/>
                    <a:p>
                      <a:endParaRPr lang="zh-TW" altLang="en-US" dirty="0"/>
                    </a:p>
                  </a:txBody>
                  <a:tcPr/>
                </a:tc>
                <a:extLst>
                  <a:ext uri="{0D108BD9-81ED-4DB2-BD59-A6C34878D82A}">
                    <a16:rowId xmlns:a16="http://schemas.microsoft.com/office/drawing/2014/main" val="10002"/>
                  </a:ext>
                </a:extLst>
              </a:tr>
              <a:tr h="653569">
                <a:tc>
                  <a:txBody>
                    <a:bodyPr/>
                    <a:lstStyle/>
                    <a:p>
                      <a:r>
                        <a:rPr lang="zh-TW" altLang="en-US" dirty="0"/>
                        <a:t>子女姓氏的變更</a:t>
                      </a:r>
                    </a:p>
                  </a:txBody>
                  <a:tcPr/>
                </a:tc>
                <a:tc>
                  <a:txBody>
                    <a:bodyPr/>
                    <a:lstStyle/>
                    <a:p>
                      <a:r>
                        <a:rPr lang="zh-TW" altLang="en-US" dirty="0"/>
                        <a:t>子女之利益（民法第</a:t>
                      </a:r>
                      <a:r>
                        <a:rPr lang="en-US" altLang="zh-TW" dirty="0"/>
                        <a:t>1059v,</a:t>
                      </a:r>
                      <a:r>
                        <a:rPr lang="zh-TW" altLang="en-US" dirty="0"/>
                        <a:t> </a:t>
                      </a:r>
                      <a:r>
                        <a:rPr lang="en-US" altLang="zh-TW" dirty="0"/>
                        <a:t>1059-1</a:t>
                      </a:r>
                      <a:r>
                        <a:rPr lang="zh-TW" altLang="en-US" dirty="0"/>
                        <a:t> </a:t>
                      </a:r>
                      <a:r>
                        <a:rPr lang="en-US" altLang="zh-TW" dirty="0"/>
                        <a:t>II,</a:t>
                      </a:r>
                      <a:r>
                        <a:rPr lang="zh-TW" altLang="en-US" dirty="0"/>
                        <a:t> </a:t>
                      </a:r>
                      <a:r>
                        <a:rPr lang="en-US" altLang="zh-TW" dirty="0"/>
                        <a:t>1078III</a:t>
                      </a:r>
                      <a:r>
                        <a:rPr lang="zh-TW" altLang="en-US" dirty="0"/>
                        <a:t>）</a:t>
                      </a:r>
                    </a:p>
                  </a:txBody>
                  <a:tcPr/>
                </a:tc>
                <a:tc vMerge="1">
                  <a:txBody>
                    <a:bodyPr/>
                    <a:lstStyle/>
                    <a:p>
                      <a:endParaRPr lang="zh-TW" altLang="en-US" dirty="0"/>
                    </a:p>
                  </a:txBody>
                  <a:tcPr/>
                </a:tc>
                <a:extLst>
                  <a:ext uri="{0D108BD9-81ED-4DB2-BD59-A6C34878D82A}">
                    <a16:rowId xmlns:a16="http://schemas.microsoft.com/office/drawing/2014/main" val="10003"/>
                  </a:ext>
                </a:extLst>
              </a:tr>
              <a:tr h="653569">
                <a:tc>
                  <a:txBody>
                    <a:bodyPr/>
                    <a:lstStyle/>
                    <a:p>
                      <a:r>
                        <a:rPr lang="zh-TW" altLang="en-US" dirty="0"/>
                        <a:t>兩願合意與裁判終止收養</a:t>
                      </a:r>
                    </a:p>
                  </a:txBody>
                  <a:tcPr/>
                </a:tc>
                <a:tc>
                  <a:txBody>
                    <a:bodyPr/>
                    <a:lstStyle/>
                    <a:p>
                      <a:r>
                        <a:rPr lang="zh-TW" altLang="en-US" dirty="0"/>
                        <a:t>養子女最佳利益（民法第</a:t>
                      </a:r>
                      <a:r>
                        <a:rPr lang="en-US" altLang="zh-TW" dirty="0"/>
                        <a:t>1080III,</a:t>
                      </a:r>
                      <a:r>
                        <a:rPr lang="en-US" altLang="zh-TW" baseline="0" dirty="0"/>
                        <a:t> 1081II</a:t>
                      </a:r>
                      <a:r>
                        <a:rPr lang="zh-TW" altLang="en-US" baseline="0" dirty="0"/>
                        <a:t>）</a:t>
                      </a:r>
                      <a:endParaRPr lang="zh-TW" altLang="en-US" dirty="0"/>
                    </a:p>
                  </a:txBody>
                  <a:tcPr/>
                </a:tc>
                <a:tc vMerge="1">
                  <a:txBody>
                    <a:bodyPr/>
                    <a:lstStyle/>
                    <a:p>
                      <a:endParaRPr lang="zh-TW" altLang="en-US" dirty="0"/>
                    </a:p>
                  </a:txBody>
                  <a:tcPr/>
                </a:tc>
                <a:extLst>
                  <a:ext uri="{0D108BD9-81ED-4DB2-BD59-A6C34878D82A}">
                    <a16:rowId xmlns:a16="http://schemas.microsoft.com/office/drawing/2014/main" val="10004"/>
                  </a:ext>
                </a:extLst>
              </a:tr>
              <a:tr h="933670">
                <a:tc>
                  <a:txBody>
                    <a:bodyPr/>
                    <a:lstStyle/>
                    <a:p>
                      <a:r>
                        <a:rPr lang="zh-TW" altLang="en-US" dirty="0"/>
                        <a:t>父母</a:t>
                      </a:r>
                      <a:r>
                        <a:rPr lang="en-US" altLang="zh-TW" dirty="0"/>
                        <a:t>/</a:t>
                      </a:r>
                      <a:r>
                        <a:rPr lang="zh-TW" altLang="en-US" dirty="0"/>
                        <a:t>監護人對於未成年子女</a:t>
                      </a:r>
                      <a:r>
                        <a:rPr lang="en-US" altLang="zh-TW" dirty="0"/>
                        <a:t>/</a:t>
                      </a:r>
                      <a:r>
                        <a:rPr lang="zh-TW" altLang="en-US" dirty="0"/>
                        <a:t>受監護人重大事項權利行使不一致</a:t>
                      </a:r>
                    </a:p>
                  </a:txBody>
                  <a:tcPr/>
                </a:tc>
                <a:tc>
                  <a:txBody>
                    <a:bodyPr/>
                    <a:lstStyle/>
                    <a:p>
                      <a:r>
                        <a:rPr lang="zh-TW" altLang="en-US" dirty="0"/>
                        <a:t>子女（受監護人）之最佳利益（</a:t>
                      </a:r>
                      <a:r>
                        <a:rPr lang="en-US" altLang="zh-TW" dirty="0"/>
                        <a:t>1089</a:t>
                      </a:r>
                      <a:r>
                        <a:rPr lang="zh-TW" altLang="en-US" dirty="0"/>
                        <a:t>，</a:t>
                      </a:r>
                      <a:r>
                        <a:rPr lang="en-US" altLang="zh-TW" dirty="0"/>
                        <a:t>1097II</a:t>
                      </a:r>
                      <a:r>
                        <a:rPr lang="zh-TW" altLang="en-US" dirty="0"/>
                        <a:t>）</a:t>
                      </a:r>
                    </a:p>
                  </a:txBody>
                  <a:tcPr/>
                </a:tc>
                <a:tc vMerge="1">
                  <a:txBody>
                    <a:bodyPr/>
                    <a:lstStyle/>
                    <a:p>
                      <a:endParaRPr lang="zh-TW" altLang="en-US"/>
                    </a:p>
                  </a:txBody>
                  <a:tcPr/>
                </a:tc>
                <a:extLst>
                  <a:ext uri="{0D108BD9-81ED-4DB2-BD59-A6C34878D82A}">
                    <a16:rowId xmlns:a16="http://schemas.microsoft.com/office/drawing/2014/main" val="10005"/>
                  </a:ext>
                </a:extLst>
              </a:tr>
              <a:tr h="653569">
                <a:tc>
                  <a:txBody>
                    <a:bodyPr/>
                    <a:lstStyle/>
                    <a:p>
                      <a:r>
                        <a:rPr lang="zh-TW" altLang="en-US" dirty="0"/>
                        <a:t>未成年子女監護人的選定</a:t>
                      </a:r>
                    </a:p>
                  </a:txBody>
                  <a:tcPr/>
                </a:tc>
                <a:tc>
                  <a:txBody>
                    <a:bodyPr/>
                    <a:lstStyle/>
                    <a:p>
                      <a:r>
                        <a:rPr lang="zh-TW" altLang="en-US" dirty="0"/>
                        <a:t>未成年子女之最佳利益（民法第</a:t>
                      </a:r>
                      <a:r>
                        <a:rPr lang="en-US" altLang="zh-TW" dirty="0"/>
                        <a:t>1094III</a:t>
                      </a:r>
                      <a:r>
                        <a:rPr lang="zh-TW" altLang="en-US" dirty="0"/>
                        <a:t>）</a:t>
                      </a:r>
                    </a:p>
                  </a:txBody>
                  <a:tcPr/>
                </a:tc>
                <a:tc vMerge="1">
                  <a:txBody>
                    <a:bodyPr/>
                    <a:lstStyle/>
                    <a:p>
                      <a:endParaRPr lang="zh-TW" altLang="en-US" dirty="0"/>
                    </a:p>
                  </a:txBody>
                  <a:tcPr/>
                </a:tc>
                <a:extLst>
                  <a:ext uri="{0D108BD9-81ED-4DB2-BD59-A6C34878D82A}">
                    <a16:rowId xmlns:a16="http://schemas.microsoft.com/office/drawing/2014/main" val="10006"/>
                  </a:ext>
                </a:extLst>
              </a:tr>
              <a:tr h="653569">
                <a:tc>
                  <a:txBody>
                    <a:bodyPr/>
                    <a:lstStyle/>
                    <a:p>
                      <a:r>
                        <a:rPr lang="zh-TW" altLang="en-US" dirty="0"/>
                        <a:t>監護人或輔助人的選定</a:t>
                      </a:r>
                    </a:p>
                  </a:txBody>
                  <a:tcPr/>
                </a:tc>
                <a:tc>
                  <a:txBody>
                    <a:bodyPr/>
                    <a:lstStyle/>
                    <a:p>
                      <a:r>
                        <a:rPr lang="zh-TW" altLang="en-US" dirty="0"/>
                        <a:t>受監護宣告之人之最佳利益（</a:t>
                      </a:r>
                      <a:r>
                        <a:rPr lang="en-US" altLang="zh-TW" dirty="0"/>
                        <a:t>1111-1</a:t>
                      </a:r>
                      <a:r>
                        <a:rPr lang="zh-TW" altLang="en-US" dirty="0"/>
                        <a:t>）</a:t>
                      </a:r>
                    </a:p>
                  </a:txBody>
                  <a:tcPr/>
                </a:tc>
                <a:tc vMerge="1">
                  <a:txBody>
                    <a:bodyPr/>
                    <a:lstStyle/>
                    <a:p>
                      <a:endParaRPr lang="zh-TW" alt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266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視">
  <a:themeElements>
    <a:clrScheme name="透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古典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透視.thmx</Template>
  <TotalTime>1185</TotalTime>
  <Words>1096</Words>
  <Application>Microsoft Office PowerPoint</Application>
  <PresentationFormat>如螢幕大小 (4:3)</PresentationFormat>
  <Paragraphs>96</Paragraphs>
  <Slides>16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16</vt:i4>
      </vt:variant>
    </vt:vector>
  </HeadingPairs>
  <TitlesOfParts>
    <vt:vector size="24" baseType="lpstr">
      <vt:lpstr>ＭＳ Ｐゴシック</vt:lpstr>
      <vt:lpstr>微軟正黑體</vt:lpstr>
      <vt:lpstr>新細明體</vt:lpstr>
      <vt:lpstr>儷黑 Pro</vt:lpstr>
      <vt:lpstr>Arial</vt:lpstr>
      <vt:lpstr>Calibri</vt:lpstr>
      <vt:lpstr>Wingdings</vt:lpstr>
      <vt:lpstr>透視</vt:lpstr>
      <vt:lpstr>家事法與社會工作                   學分學程說明會</vt:lpstr>
      <vt:lpstr>家事法與社會工作學分學程說明會 流程</vt:lpstr>
      <vt:lpstr>家事法社工學程設置緣起</vt:lpstr>
      <vt:lpstr>家事法社工學程目的</vt:lpstr>
      <vt:lpstr>家事調解實務案例分享</vt:lpstr>
      <vt:lpstr>家事實務問題分享                    &lt;跨境擅帶子女問題研析&gt;</vt:lpstr>
      <vt:lpstr>家事法院/法庭的社工專業設置</vt:lpstr>
      <vt:lpstr>家事服務中心的多方位功能</vt:lpstr>
      <vt:lpstr>社福機構的訪視報告在家事事件決定上所扮演的角色</vt:lpstr>
      <vt:lpstr>社福機構、社政主管機關 擔任監護人或輔助人</vt:lpstr>
      <vt:lpstr>涉及之相關法規</vt:lpstr>
      <vt:lpstr>課程說明  完整科目表請參看學程網頁</vt:lpstr>
      <vt:lpstr>PowerPoint 簡報</vt:lpstr>
      <vt:lpstr>結業證明書申請</vt:lpstr>
      <vt:lpstr>Q&amp;A時間</vt:lpstr>
      <vt:lpstr>謝謝同學參與本說明會 也請撥冗填寫滿意度問卷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家事社工學程</dc:title>
  <dc:creator>yz tai</dc:creator>
  <cp:lastModifiedBy>user</cp:lastModifiedBy>
  <cp:revision>67</cp:revision>
  <cp:lastPrinted>2016-06-08T03:06:46Z</cp:lastPrinted>
  <dcterms:created xsi:type="dcterms:W3CDTF">2016-06-06T01:34:45Z</dcterms:created>
  <dcterms:modified xsi:type="dcterms:W3CDTF">2020-10-22T06:25:24Z</dcterms:modified>
</cp:coreProperties>
</file>